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79" r:id="rId2"/>
    <p:sldId id="262" r:id="rId3"/>
    <p:sldId id="327" r:id="rId4"/>
    <p:sldId id="328" r:id="rId5"/>
    <p:sldId id="320" r:id="rId6"/>
    <p:sldId id="321" r:id="rId7"/>
    <p:sldId id="323" r:id="rId8"/>
    <p:sldId id="322" r:id="rId9"/>
    <p:sldId id="324" r:id="rId10"/>
    <p:sldId id="325" r:id="rId11"/>
    <p:sldId id="326" r:id="rId12"/>
    <p:sldId id="317" r:id="rId13"/>
    <p:sldId id="289" r:id="rId14"/>
    <p:sldId id="329" r:id="rId15"/>
    <p:sldId id="295" r:id="rId16"/>
    <p:sldId id="330" r:id="rId17"/>
    <p:sldId id="331" r:id="rId18"/>
    <p:sldId id="292" r:id="rId19"/>
    <p:sldId id="332" r:id="rId20"/>
    <p:sldId id="294" r:id="rId21"/>
    <p:sldId id="333" r:id="rId22"/>
    <p:sldId id="334" r:id="rId23"/>
    <p:sldId id="299" r:id="rId24"/>
    <p:sldId id="335" r:id="rId25"/>
    <p:sldId id="300" r:id="rId26"/>
    <p:sldId id="284" r:id="rId27"/>
    <p:sldId id="311" r:id="rId28"/>
    <p:sldId id="306" r:id="rId29"/>
    <p:sldId id="310" r:id="rId30"/>
    <p:sldId id="336" r:id="rId31"/>
    <p:sldId id="312" r:id="rId32"/>
    <p:sldId id="281" r:id="rId33"/>
    <p:sldId id="308" r:id="rId34"/>
    <p:sldId id="285" r:id="rId35"/>
    <p:sldId id="305" r:id="rId36"/>
    <p:sldId id="257" r:id="rId37"/>
    <p:sldId id="258" r:id="rId38"/>
    <p:sldId id="260" r:id="rId39"/>
    <p:sldId id="259" r:id="rId40"/>
    <p:sldId id="314" r:id="rId41"/>
    <p:sldId id="319" r:id="rId42"/>
    <p:sldId id="318" r:id="rId43"/>
    <p:sldId id="286" r:id="rId44"/>
    <p:sldId id="309" r:id="rId45"/>
    <p:sldId id="337" r:id="rId46"/>
    <p:sldId id="339" r:id="rId47"/>
    <p:sldId id="341" r:id="rId48"/>
    <p:sldId id="338" r:id="rId49"/>
    <p:sldId id="340" r:id="rId50"/>
    <p:sldId id="342" r:id="rId51"/>
    <p:sldId id="346" r:id="rId52"/>
    <p:sldId id="347" r:id="rId53"/>
    <p:sldId id="351" r:id="rId54"/>
    <p:sldId id="352" r:id="rId55"/>
    <p:sldId id="363" r:id="rId56"/>
    <p:sldId id="365" r:id="rId57"/>
    <p:sldId id="364" r:id="rId58"/>
    <p:sldId id="361" r:id="rId59"/>
    <p:sldId id="368" r:id="rId60"/>
    <p:sldId id="366" r:id="rId61"/>
    <p:sldId id="367" r:id="rId62"/>
    <p:sldId id="369" r:id="rId63"/>
    <p:sldId id="373" r:id="rId64"/>
    <p:sldId id="370" r:id="rId65"/>
    <p:sldId id="371" r:id="rId66"/>
    <p:sldId id="372" r:id="rId67"/>
    <p:sldId id="374" r:id="rId68"/>
    <p:sldId id="375" r:id="rId69"/>
    <p:sldId id="376" r:id="rId70"/>
    <p:sldId id="377" r:id="rId71"/>
    <p:sldId id="378" r:id="rId72"/>
    <p:sldId id="379" r:id="rId73"/>
    <p:sldId id="380" r:id="rId74"/>
    <p:sldId id="381" r:id="rId75"/>
    <p:sldId id="383" r:id="rId76"/>
    <p:sldId id="384" r:id="rId77"/>
    <p:sldId id="385" r:id="rId78"/>
    <p:sldId id="386" r:id="rId79"/>
    <p:sldId id="382" r:id="rId80"/>
  </p:sldIdLst>
  <p:sldSz cx="12599988"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9F14"/>
    <a:srgbClr val="00B050"/>
    <a:srgbClr val="1205BB"/>
    <a:srgbClr val="4103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3" d="100"/>
          <a:sy n="63" d="100"/>
        </p:scale>
        <p:origin x="724" y="56"/>
      </p:cViewPr>
      <p:guideLst/>
    </p:cSldViewPr>
  </p:slideViewPr>
  <p:outlineViewPr>
    <p:cViewPr>
      <p:scale>
        <a:sx n="33" d="100"/>
        <a:sy n="33" d="100"/>
      </p:scale>
      <p:origin x="0" y="-60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Interaction statistics</a:t>
            </a:r>
            <a:endParaRPr lang="he-IL"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pieChart>
        <c:varyColors val="1"/>
        <c:ser>
          <c:idx val="0"/>
          <c:order val="0"/>
          <c:tx>
            <c:strRef>
              <c:f>גיליון1!$B$1</c:f>
              <c:strCache>
                <c:ptCount val="1"/>
                <c:pt idx="0">
                  <c:v>מכירות</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A9B8-4284-B27C-E9BF1F0924F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A9B8-4284-B27C-E9BF1F0924FD}"/>
              </c:ext>
            </c:extLst>
          </c:dPt>
          <c:dLbls>
            <c:dLbl>
              <c:idx val="0"/>
              <c:layout>
                <c:manualLayout>
                  <c:x val="-0.13803263145964906"/>
                  <c:y val="-0.2590945170486759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D0226E12-87E1-4208-B80A-1CC2B0286E1C}" type="PERCENTAGE">
                      <a:rPr lang="en-US" sz="2800"/>
                      <a:pPr>
                        <a:defRPr/>
                      </a:pPr>
                      <a:t>[אחוז]</a:t>
                    </a:fld>
                    <a:endParaRPr lang="en-IL"/>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extLst>
                <c:ext xmlns:c15="http://schemas.microsoft.com/office/drawing/2012/chart" uri="{CE6537A1-D6FC-4f65-9D91-7224C49458BB}">
                  <c15:layout>
                    <c:manualLayout>
                      <c:w val="0.1134286794558852"/>
                      <c:h val="0.13800012321439573"/>
                    </c:manualLayout>
                  </c15:layout>
                  <c15:dlblFieldTable/>
                  <c15:showDataLabelsRange val="0"/>
                </c:ext>
                <c:ext xmlns:c16="http://schemas.microsoft.com/office/drawing/2014/chart" uri="{C3380CC4-5D6E-409C-BE32-E72D297353CC}">
                  <c16:uniqueId val="{00000002-A9B8-4284-B27C-E9BF1F0924FD}"/>
                </c:ext>
              </c:extLst>
            </c:dLbl>
            <c:dLbl>
              <c:idx val="1"/>
              <c:layout>
                <c:manualLayout>
                  <c:x val="9.5176757311197444E-2"/>
                  <c:y val="0.15606478220069836"/>
                </c:manualLayout>
              </c:layout>
              <c:tx>
                <c:rich>
                  <a:bodyPr/>
                  <a:lstStyle/>
                  <a:p>
                    <a:fld id="{9202EE33-4848-4298-A6EB-DD24C2E61C47}" type="PERCENTAGE">
                      <a:rPr lang="en-US" sz="3200"/>
                      <a:pPr/>
                      <a:t>[אחוז]</a:t>
                    </a:fld>
                    <a:endParaRPr lang="en-IL"/>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9B8-4284-B27C-E9BF1F0924F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גיליון1!$A$2:$A$3</c:f>
              <c:strCache>
                <c:ptCount val="2"/>
                <c:pt idx="0">
                  <c:v>elastic</c:v>
                </c:pt>
                <c:pt idx="1">
                  <c:v>(n,n')</c:v>
                </c:pt>
              </c:strCache>
            </c:strRef>
          </c:cat>
          <c:val>
            <c:numRef>
              <c:f>גיליון1!$B$2:$B$3</c:f>
              <c:numCache>
                <c:formatCode>General</c:formatCode>
                <c:ptCount val="2"/>
                <c:pt idx="0">
                  <c:v>10153</c:v>
                </c:pt>
                <c:pt idx="1">
                  <c:v>2030</c:v>
                </c:pt>
              </c:numCache>
            </c:numRef>
          </c:val>
          <c:extLst>
            <c:ext xmlns:c16="http://schemas.microsoft.com/office/drawing/2014/chart" uri="{C3380CC4-5D6E-409C-BE32-E72D297353CC}">
              <c16:uniqueId val="{00000000-A9B8-4284-B27C-E9BF1F0924F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Interaction statistics</a:t>
            </a:r>
            <a:endParaRPr lang="he-IL"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pieChart>
        <c:varyColors val="1"/>
        <c:ser>
          <c:idx val="0"/>
          <c:order val="0"/>
          <c:tx>
            <c:strRef>
              <c:f>גיליון1!$B$1</c:f>
              <c:strCache>
                <c:ptCount val="1"/>
                <c:pt idx="0">
                  <c:v>מכירות</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793-497E-AA79-7086A363156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793-497E-AA79-7086A363156A}"/>
              </c:ext>
            </c:extLst>
          </c:dPt>
          <c:dLbls>
            <c:dLbl>
              <c:idx val="0"/>
              <c:layout>
                <c:manualLayout>
                  <c:x val="-0.11409814437918513"/>
                  <c:y val="-3.14471709349740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793-497E-AA79-7086A363156A}"/>
                </c:ext>
              </c:extLst>
            </c:dLbl>
            <c:dLbl>
              <c:idx val="1"/>
              <c:layout>
                <c:manualLayout>
                  <c:x val="2.1965087713497124E-2"/>
                  <c:y val="-0.3049921245613401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fld id="{1F6EFB09-9D0D-4C33-850A-748E966F66CE}" type="PERCENTAGE">
                      <a:rPr lang="en-US" sz="3200"/>
                      <a:pPr>
                        <a:defRPr sz="1200"/>
                      </a:pPr>
                      <a:t>[אחוז]</a:t>
                    </a:fld>
                    <a:endParaRPr lang="en-IL"/>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793-497E-AA79-7086A363156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גיליון1!$A$2:$A$3</c:f>
              <c:strCache>
                <c:ptCount val="2"/>
                <c:pt idx="0">
                  <c:v>interaction</c:v>
                </c:pt>
                <c:pt idx="1">
                  <c:v>no interaction</c:v>
                </c:pt>
              </c:strCache>
            </c:strRef>
          </c:cat>
          <c:val>
            <c:numRef>
              <c:f>גיליון1!$B$2:$B$3</c:f>
              <c:numCache>
                <c:formatCode>General</c:formatCode>
                <c:ptCount val="2"/>
                <c:pt idx="0">
                  <c:v>12183</c:v>
                </c:pt>
                <c:pt idx="1">
                  <c:v>987817</c:v>
                </c:pt>
              </c:numCache>
            </c:numRef>
          </c:val>
          <c:extLst>
            <c:ext xmlns:c16="http://schemas.microsoft.com/office/drawing/2014/chart" uri="{C3380CC4-5D6E-409C-BE32-E72D297353CC}">
              <c16:uniqueId val="{00000008-8793-497E-AA79-7086A363156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Event Types after time of flight cut – 25 degree scatter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pieChart>
        <c:varyColors val="1"/>
        <c:ser>
          <c:idx val="0"/>
          <c:order val="0"/>
          <c:tx>
            <c:strRef>
              <c:f>גיליון1!$B$1</c:f>
              <c:strCache>
                <c:ptCount val="1"/>
                <c:pt idx="0">
                  <c:v>Event Types</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1-AB67-4261-B985-09AF55EE527F}"/>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AB67-4261-B985-09AF55EE527F}"/>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5-AB67-4261-B985-09AF55EE527F}"/>
              </c:ext>
            </c:extLst>
          </c:dPt>
          <c:dLbls>
            <c:dLbl>
              <c:idx val="0"/>
              <c:layout>
                <c:manualLayout>
                  <c:x val="-0.2917980159981105"/>
                  <c:y val="-0.173153368886936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E7C224C1-A617-4CBC-A285-0DCF6B642F1F}" type="PERCENTAGE">
                      <a:rPr lang="en-US" sz="3600" smtClean="0"/>
                      <a:pPr>
                        <a:defRPr/>
                      </a:pPr>
                      <a:t>[אחוז]</a:t>
                    </a:fld>
                    <a:endParaRPr lang="en-US" sz="3600" dirty="0"/>
                  </a:p>
                  <a:p>
                    <a:pPr>
                      <a:defRPr/>
                    </a:pPr>
                    <a:r>
                      <a:rPr lang="en-US" sz="3600" dirty="0"/>
                      <a:t>Single elastic</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extLst>
                <c:ext xmlns:c15="http://schemas.microsoft.com/office/drawing/2012/chart" uri="{CE6537A1-D6FC-4f65-9D91-7224C49458BB}">
                  <c15:layout>
                    <c:manualLayout>
                      <c:w val="0.31636637272987878"/>
                      <c:h val="0.42862538270123457"/>
                    </c:manualLayout>
                  </c15:layout>
                  <c15:dlblFieldTable/>
                  <c15:showDataLabelsRange val="0"/>
                </c:ext>
                <c:ext xmlns:c16="http://schemas.microsoft.com/office/drawing/2014/chart" uri="{C3380CC4-5D6E-409C-BE32-E72D297353CC}">
                  <c16:uniqueId val="{00000001-AB67-4261-B985-09AF55EE527F}"/>
                </c:ext>
              </c:extLst>
            </c:dLbl>
            <c:dLbl>
              <c:idx val="1"/>
              <c:layout>
                <c:manualLayout>
                  <c:x val="9.4345208900198957E-2"/>
                  <c:y val="9.76897300801161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7960DDF6-919C-4E45-AE34-0AE97DAAA52B}" type="PERCENTAGE">
                      <a:rPr lang="en-US" smtClean="0"/>
                      <a:pPr>
                        <a:defRPr/>
                      </a:pPr>
                      <a:t>[אחוז]</a:t>
                    </a:fld>
                    <a:endParaRPr lang="en-US" dirty="0"/>
                  </a:p>
                  <a:p>
                    <a:pPr>
                      <a:defRPr/>
                    </a:pPr>
                    <a:r>
                      <a:rPr lang="en-US" dirty="0"/>
                      <a:t>Multiple elastic</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extLst>
                <c:ext xmlns:c15="http://schemas.microsoft.com/office/drawing/2012/chart" uri="{CE6537A1-D6FC-4f65-9D91-7224C49458BB}">
                  <c15:layout>
                    <c:manualLayout>
                      <c:w val="7.9556504339527948E-2"/>
                      <c:h val="0.10797277497569194"/>
                    </c:manualLayout>
                  </c15:layout>
                  <c15:dlblFieldTable/>
                  <c15:showDataLabelsRange val="0"/>
                </c:ext>
                <c:ext xmlns:c16="http://schemas.microsoft.com/office/drawing/2014/chart" uri="{C3380CC4-5D6E-409C-BE32-E72D297353CC}">
                  <c16:uniqueId val="{00000003-AB67-4261-B985-09AF55EE527F}"/>
                </c:ext>
              </c:extLst>
            </c:dLbl>
            <c:dLbl>
              <c:idx val="2"/>
              <c:layout>
                <c:manualLayout>
                  <c:x val="0.10658938722798783"/>
                  <c:y val="0.1555857639158606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F26998B8-4718-4B9C-8331-FDE2A74EA04A}" type="PERCENTAGE">
                      <a:rPr lang="en-US" smtClean="0"/>
                      <a:pPr>
                        <a:defRPr/>
                      </a:pPr>
                      <a:t>[אחוז]</a:t>
                    </a:fld>
                    <a:endParaRPr lang="en-US" dirty="0"/>
                  </a:p>
                  <a:p>
                    <a:pPr>
                      <a:defRPr/>
                    </a:pPr>
                    <a:r>
                      <a:rPr lang="en-US" dirty="0"/>
                      <a:t>Single </a:t>
                    </a:r>
                    <a:r>
                      <a:rPr lang="en-US" dirty="0" err="1"/>
                      <a:t>elastic+external</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extLst>
                <c:ext xmlns:c15="http://schemas.microsoft.com/office/drawing/2012/chart" uri="{CE6537A1-D6FC-4f65-9D91-7224C49458BB}">
                  <c15:layout>
                    <c:manualLayout>
                      <c:w val="0.16064003394288948"/>
                      <c:h val="0.18199569821044481"/>
                    </c:manualLayout>
                  </c15:layout>
                  <c15:dlblFieldTable/>
                  <c15:showDataLabelsRange val="0"/>
                </c:ext>
                <c:ext xmlns:c16="http://schemas.microsoft.com/office/drawing/2014/chart" uri="{C3380CC4-5D6E-409C-BE32-E72D297353CC}">
                  <c16:uniqueId val="{00000005-AB67-4261-B985-09AF55EE52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גיליון1!$A$2:$A$4</c:f>
              <c:strCache>
                <c:ptCount val="3"/>
                <c:pt idx="0">
                  <c:v>single elastic</c:v>
                </c:pt>
                <c:pt idx="1">
                  <c:v>multiple elastic</c:v>
                </c:pt>
                <c:pt idx="2">
                  <c:v>single elastic+external</c:v>
                </c:pt>
              </c:strCache>
            </c:strRef>
          </c:cat>
          <c:val>
            <c:numRef>
              <c:f>גיליון1!$B$2:$B$4</c:f>
              <c:numCache>
                <c:formatCode>General</c:formatCode>
                <c:ptCount val="3"/>
                <c:pt idx="0">
                  <c:v>2448</c:v>
                </c:pt>
                <c:pt idx="1">
                  <c:v>295</c:v>
                </c:pt>
                <c:pt idx="2">
                  <c:v>366</c:v>
                </c:pt>
              </c:numCache>
            </c:numRef>
          </c:val>
          <c:extLst>
            <c:ext xmlns:c16="http://schemas.microsoft.com/office/drawing/2014/chart" uri="{C3380CC4-5D6E-409C-BE32-E72D297353CC}">
              <c16:uniqueId val="{00000006-AB67-4261-B985-09AF55EE527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4A2E7-1B6C-40E2-A834-6EF5815B06D7}" type="datetimeFigureOut">
              <a:rPr lang="en-IL" smtClean="0"/>
              <a:t>21/02/2023</a:t>
            </a:fld>
            <a:endParaRPr lang="en-IL" dirty="0"/>
          </a:p>
        </p:txBody>
      </p:sp>
      <p:sp>
        <p:nvSpPr>
          <p:cNvPr id="4" name="Slide Image Placeholder 3"/>
          <p:cNvSpPr>
            <a:spLocks noGrp="1" noRot="1" noChangeAspect="1"/>
          </p:cNvSpPr>
          <p:nvPr>
            <p:ph type="sldImg" idx="2"/>
          </p:nvPr>
        </p:nvSpPr>
        <p:spPr>
          <a:xfrm>
            <a:off x="595313" y="1143000"/>
            <a:ext cx="5667375" cy="3086100"/>
          </a:xfrm>
          <a:prstGeom prst="rect">
            <a:avLst/>
          </a:prstGeom>
          <a:noFill/>
          <a:ln w="12700">
            <a:solidFill>
              <a:prstClr val="black"/>
            </a:solidFill>
          </a:ln>
        </p:spPr>
        <p:txBody>
          <a:bodyPr vert="horz" lIns="91440" tIns="45720" rIns="91440" bIns="45720" rtlCol="0" anchor="ctr"/>
          <a:lstStyle/>
          <a:p>
            <a:endParaRPr lang="en-IL"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DD501-D0AB-4A16-9D69-25DF2E90871D}" type="slidenum">
              <a:rPr lang="en-IL" smtClean="0"/>
              <a:t>‹#›</a:t>
            </a:fld>
            <a:endParaRPr lang="en-IL" dirty="0"/>
          </a:p>
        </p:txBody>
      </p:sp>
    </p:spTree>
    <p:extLst>
      <p:ext uri="{BB962C8B-B14F-4D97-AF65-F5344CB8AC3E}">
        <p14:creationId xmlns:p14="http://schemas.microsoft.com/office/powerpoint/2010/main" val="3444071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3725" y="1143000"/>
            <a:ext cx="5670550" cy="3086100"/>
          </a:xfrm>
        </p:spPr>
      </p:sp>
      <p:sp>
        <p:nvSpPr>
          <p:cNvPr id="3" name="Notes Placeholder 2"/>
          <p:cNvSpPr>
            <a:spLocks noGrp="1"/>
          </p:cNvSpPr>
          <p:nvPr>
            <p:ph type="body" idx="1"/>
          </p:nvPr>
        </p:nvSpPr>
        <p:spPr/>
        <p:txBody>
          <a:bodyPr/>
          <a:lstStyle/>
          <a:p>
            <a:r>
              <a:rPr lang="en-GB" dirty="0"/>
              <a:t>Here are the lessons learned so far in my summer project. First, a couple of examples of neutron interaction cascade in LArTPC in the relevant energy range for protoDUNE</a:t>
            </a:r>
          </a:p>
          <a:p>
            <a:endParaRPr lang="en-GB" dirty="0"/>
          </a:p>
          <a:p>
            <a:endParaRPr lang="en-IL" dirty="0"/>
          </a:p>
        </p:txBody>
      </p:sp>
      <p:sp>
        <p:nvSpPr>
          <p:cNvPr id="4" name="Slide Number Placeholder 3"/>
          <p:cNvSpPr>
            <a:spLocks noGrp="1"/>
          </p:cNvSpPr>
          <p:nvPr>
            <p:ph type="sldNum" sz="quarter" idx="5"/>
          </p:nvPr>
        </p:nvSpPr>
        <p:spPr/>
        <p:txBody>
          <a:bodyPr/>
          <a:lstStyle/>
          <a:p>
            <a:fld id="{6D888AB5-F834-463D-99E5-C877E123AEBE}" type="slidenum">
              <a:rPr lang="en-IL" smtClean="0"/>
              <a:t>1</a:t>
            </a:fld>
            <a:endParaRPr lang="en-IL" dirty="0"/>
          </a:p>
        </p:txBody>
      </p:sp>
    </p:spTree>
    <p:extLst>
      <p:ext uri="{BB962C8B-B14F-4D97-AF65-F5344CB8AC3E}">
        <p14:creationId xmlns:p14="http://schemas.microsoft.com/office/powerpoint/2010/main" val="4062380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75000" y="1122363"/>
            <a:ext cx="9449991" cy="2387600"/>
          </a:xfrm>
        </p:spPr>
        <p:txBody>
          <a:bodyPr anchor="b"/>
          <a:lstStyle>
            <a:lvl1pPr algn="ctr">
              <a:defRPr sz="6001"/>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75000" y="3602038"/>
            <a:ext cx="9449991" cy="1655762"/>
          </a:xfrm>
        </p:spPr>
        <p:txBody>
          <a:bodyPr/>
          <a:lstStyle>
            <a:lvl1pPr marL="0" indent="0" algn="ctr">
              <a:buNone/>
              <a:defRPr sz="2400"/>
            </a:lvl1pPr>
            <a:lvl2pPr marL="457244" indent="0" algn="ctr">
              <a:buNone/>
              <a:defRPr sz="2001"/>
            </a:lvl2pPr>
            <a:lvl3pPr marL="914487" indent="0" algn="ctr">
              <a:buNone/>
              <a:defRPr sz="1800"/>
            </a:lvl3pPr>
            <a:lvl4pPr marL="1371730" indent="0" algn="ctr">
              <a:buNone/>
              <a:defRPr sz="1600"/>
            </a:lvl4pPr>
            <a:lvl5pPr marL="1828974" indent="0" algn="ctr">
              <a:buNone/>
              <a:defRPr sz="1600"/>
            </a:lvl5pPr>
            <a:lvl6pPr marL="2286218" indent="0" algn="ctr">
              <a:buNone/>
              <a:defRPr sz="1600"/>
            </a:lvl6pPr>
            <a:lvl7pPr marL="2743462" indent="0" algn="ctr">
              <a:buNone/>
              <a:defRPr sz="1600"/>
            </a:lvl7pPr>
            <a:lvl8pPr marL="3200705" indent="0" algn="ctr">
              <a:buNone/>
              <a:defRPr sz="1600"/>
            </a:lvl8pPr>
            <a:lvl9pPr marL="3657948"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8788FF2-7040-4704-8A1C-4A912C552367}" type="datetimeFigureOut">
              <a:rPr lang="en-IL" smtClean="0"/>
              <a:t>21/02/2023</a:t>
            </a:fld>
            <a:endParaRPr lang="en-IL" dirty="0"/>
          </a:p>
        </p:txBody>
      </p:sp>
      <p:sp>
        <p:nvSpPr>
          <p:cNvPr id="5" name="Footer Placeholder 4"/>
          <p:cNvSpPr>
            <a:spLocks noGrp="1"/>
          </p:cNvSpPr>
          <p:nvPr>
            <p:ph type="ftr" sz="quarter" idx="11"/>
          </p:nvPr>
        </p:nvSpPr>
        <p:spPr/>
        <p:txBody>
          <a:bodyPr/>
          <a:lstStyle/>
          <a:p>
            <a:endParaRPr lang="en-IL" dirty="0"/>
          </a:p>
        </p:txBody>
      </p:sp>
      <p:sp>
        <p:nvSpPr>
          <p:cNvPr id="6" name="Slide Number Placeholder 5"/>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1990123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8788FF2-7040-4704-8A1C-4A912C552367}" type="datetimeFigureOut">
              <a:rPr lang="en-IL" smtClean="0"/>
              <a:t>21/02/2023</a:t>
            </a:fld>
            <a:endParaRPr lang="en-IL" dirty="0"/>
          </a:p>
        </p:txBody>
      </p:sp>
      <p:sp>
        <p:nvSpPr>
          <p:cNvPr id="5" name="Footer Placeholder 4"/>
          <p:cNvSpPr>
            <a:spLocks noGrp="1"/>
          </p:cNvSpPr>
          <p:nvPr>
            <p:ph type="ftr" sz="quarter" idx="11"/>
          </p:nvPr>
        </p:nvSpPr>
        <p:spPr/>
        <p:txBody>
          <a:bodyPr/>
          <a:lstStyle/>
          <a:p>
            <a:endParaRPr lang="en-IL" dirty="0"/>
          </a:p>
        </p:txBody>
      </p:sp>
      <p:sp>
        <p:nvSpPr>
          <p:cNvPr id="6" name="Slide Number Placeholder 5"/>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295673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867" y="365125"/>
            <a:ext cx="2716872"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66250" y="365125"/>
            <a:ext cx="7993117"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8788FF2-7040-4704-8A1C-4A912C552367}" type="datetimeFigureOut">
              <a:rPr lang="en-IL" smtClean="0"/>
              <a:t>21/02/2023</a:t>
            </a:fld>
            <a:endParaRPr lang="en-IL" dirty="0"/>
          </a:p>
        </p:txBody>
      </p:sp>
      <p:sp>
        <p:nvSpPr>
          <p:cNvPr id="5" name="Footer Placeholder 4"/>
          <p:cNvSpPr>
            <a:spLocks noGrp="1"/>
          </p:cNvSpPr>
          <p:nvPr>
            <p:ph type="ftr" sz="quarter" idx="11"/>
          </p:nvPr>
        </p:nvSpPr>
        <p:spPr/>
        <p:txBody>
          <a:bodyPr/>
          <a:lstStyle/>
          <a:p>
            <a:endParaRPr lang="en-IL" dirty="0"/>
          </a:p>
        </p:txBody>
      </p:sp>
      <p:sp>
        <p:nvSpPr>
          <p:cNvPr id="6" name="Slide Number Placeholder 5"/>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1772634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8788FF2-7040-4704-8A1C-4A912C552367}" type="datetimeFigureOut">
              <a:rPr lang="en-IL" smtClean="0"/>
              <a:t>21/02/2023</a:t>
            </a:fld>
            <a:endParaRPr lang="en-IL" dirty="0"/>
          </a:p>
        </p:txBody>
      </p:sp>
      <p:sp>
        <p:nvSpPr>
          <p:cNvPr id="5" name="Footer Placeholder 4"/>
          <p:cNvSpPr>
            <a:spLocks noGrp="1"/>
          </p:cNvSpPr>
          <p:nvPr>
            <p:ph type="ftr" sz="quarter" idx="11"/>
          </p:nvPr>
        </p:nvSpPr>
        <p:spPr/>
        <p:txBody>
          <a:bodyPr/>
          <a:lstStyle/>
          <a:p>
            <a:endParaRPr lang="en-IL" dirty="0"/>
          </a:p>
        </p:txBody>
      </p:sp>
      <p:sp>
        <p:nvSpPr>
          <p:cNvPr id="6" name="Slide Number Placeholder 5"/>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1108303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59687" y="1709741"/>
            <a:ext cx="10867490" cy="2852737"/>
          </a:xfrm>
        </p:spPr>
        <p:txBody>
          <a:bodyPr anchor="b"/>
          <a:lstStyle>
            <a:lvl1pPr>
              <a:defRPr sz="6001"/>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59687" y="4589466"/>
            <a:ext cx="10867490" cy="1500187"/>
          </a:xfrm>
        </p:spPr>
        <p:txBody>
          <a:bodyPr/>
          <a:lstStyle>
            <a:lvl1pPr marL="0" indent="0">
              <a:buNone/>
              <a:defRPr sz="2400">
                <a:solidFill>
                  <a:schemeClr val="tx1">
                    <a:tint val="75000"/>
                  </a:schemeClr>
                </a:solidFill>
              </a:defRPr>
            </a:lvl1pPr>
            <a:lvl2pPr marL="457244" indent="0">
              <a:buNone/>
              <a:defRPr sz="2001">
                <a:solidFill>
                  <a:schemeClr val="tx1">
                    <a:tint val="75000"/>
                  </a:schemeClr>
                </a:solidFill>
              </a:defRPr>
            </a:lvl2pPr>
            <a:lvl3pPr marL="914487" indent="0">
              <a:buNone/>
              <a:defRPr sz="1800">
                <a:solidFill>
                  <a:schemeClr val="tx1">
                    <a:tint val="75000"/>
                  </a:schemeClr>
                </a:solidFill>
              </a:defRPr>
            </a:lvl3pPr>
            <a:lvl4pPr marL="1371730" indent="0">
              <a:buNone/>
              <a:defRPr sz="1600">
                <a:solidFill>
                  <a:schemeClr val="tx1">
                    <a:tint val="75000"/>
                  </a:schemeClr>
                </a:solidFill>
              </a:defRPr>
            </a:lvl4pPr>
            <a:lvl5pPr marL="1828974" indent="0">
              <a:buNone/>
              <a:defRPr sz="1600">
                <a:solidFill>
                  <a:schemeClr val="tx1">
                    <a:tint val="75000"/>
                  </a:schemeClr>
                </a:solidFill>
              </a:defRPr>
            </a:lvl5pPr>
            <a:lvl6pPr marL="2286218" indent="0">
              <a:buNone/>
              <a:defRPr sz="1600">
                <a:solidFill>
                  <a:schemeClr val="tx1">
                    <a:tint val="75000"/>
                  </a:schemeClr>
                </a:solidFill>
              </a:defRPr>
            </a:lvl6pPr>
            <a:lvl7pPr marL="2743462" indent="0">
              <a:buNone/>
              <a:defRPr sz="1600">
                <a:solidFill>
                  <a:schemeClr val="tx1">
                    <a:tint val="75000"/>
                  </a:schemeClr>
                </a:solidFill>
              </a:defRPr>
            </a:lvl7pPr>
            <a:lvl8pPr marL="3200705" indent="0">
              <a:buNone/>
              <a:defRPr sz="1600">
                <a:solidFill>
                  <a:schemeClr val="tx1">
                    <a:tint val="75000"/>
                  </a:schemeClr>
                </a:solidFill>
              </a:defRPr>
            </a:lvl8pPr>
            <a:lvl9pPr marL="3657948"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28788FF2-7040-4704-8A1C-4A912C552367}" type="datetimeFigureOut">
              <a:rPr lang="en-IL" smtClean="0"/>
              <a:t>21/02/2023</a:t>
            </a:fld>
            <a:endParaRPr lang="en-IL" dirty="0"/>
          </a:p>
        </p:txBody>
      </p:sp>
      <p:sp>
        <p:nvSpPr>
          <p:cNvPr id="5" name="Footer Placeholder 4"/>
          <p:cNvSpPr>
            <a:spLocks noGrp="1"/>
          </p:cNvSpPr>
          <p:nvPr>
            <p:ph type="ftr" sz="quarter" idx="11"/>
          </p:nvPr>
        </p:nvSpPr>
        <p:spPr/>
        <p:txBody>
          <a:bodyPr/>
          <a:lstStyle/>
          <a:p>
            <a:endParaRPr lang="en-IL" dirty="0"/>
          </a:p>
        </p:txBody>
      </p:sp>
      <p:sp>
        <p:nvSpPr>
          <p:cNvPr id="6" name="Slide Number Placeholder 5"/>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227168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66250" y="1825625"/>
            <a:ext cx="5354995"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78745" y="1825625"/>
            <a:ext cx="5354995"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28788FF2-7040-4704-8A1C-4A912C552367}" type="datetimeFigureOut">
              <a:rPr lang="en-IL" smtClean="0"/>
              <a:t>21/02/2023</a:t>
            </a:fld>
            <a:endParaRPr lang="en-IL" dirty="0"/>
          </a:p>
        </p:txBody>
      </p:sp>
      <p:sp>
        <p:nvSpPr>
          <p:cNvPr id="6" name="Footer Placeholder 5"/>
          <p:cNvSpPr>
            <a:spLocks noGrp="1"/>
          </p:cNvSpPr>
          <p:nvPr>
            <p:ph type="ftr" sz="quarter" idx="11"/>
          </p:nvPr>
        </p:nvSpPr>
        <p:spPr/>
        <p:txBody>
          <a:bodyPr/>
          <a:lstStyle/>
          <a:p>
            <a:endParaRPr lang="en-IL" dirty="0"/>
          </a:p>
        </p:txBody>
      </p:sp>
      <p:sp>
        <p:nvSpPr>
          <p:cNvPr id="7" name="Slide Number Placeholder 6"/>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3420191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67890" y="365128"/>
            <a:ext cx="1086749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67892" y="1681163"/>
            <a:ext cx="5330385" cy="823912"/>
          </a:xfrm>
        </p:spPr>
        <p:txBody>
          <a:bodyPr anchor="b"/>
          <a:lstStyle>
            <a:lvl1pPr marL="0" indent="0">
              <a:buNone/>
              <a:defRPr sz="2400" b="1"/>
            </a:lvl1pPr>
            <a:lvl2pPr marL="457244" indent="0">
              <a:buNone/>
              <a:defRPr sz="2001" b="1"/>
            </a:lvl2pPr>
            <a:lvl3pPr marL="914487" indent="0">
              <a:buNone/>
              <a:defRPr sz="1800" b="1"/>
            </a:lvl3pPr>
            <a:lvl4pPr marL="1371730" indent="0">
              <a:buNone/>
              <a:defRPr sz="1600" b="1"/>
            </a:lvl4pPr>
            <a:lvl5pPr marL="1828974" indent="0">
              <a:buNone/>
              <a:defRPr sz="1600" b="1"/>
            </a:lvl5pPr>
            <a:lvl6pPr marL="2286218" indent="0">
              <a:buNone/>
              <a:defRPr sz="1600" b="1"/>
            </a:lvl6pPr>
            <a:lvl7pPr marL="2743462" indent="0">
              <a:buNone/>
              <a:defRPr sz="1600" b="1"/>
            </a:lvl7pPr>
            <a:lvl8pPr marL="3200705" indent="0">
              <a:buNone/>
              <a:defRPr sz="1600" b="1"/>
            </a:lvl8pPr>
            <a:lvl9pPr marL="3657948"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67892" y="2505075"/>
            <a:ext cx="5330385"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78744" y="1681163"/>
            <a:ext cx="5356636" cy="823912"/>
          </a:xfrm>
        </p:spPr>
        <p:txBody>
          <a:bodyPr anchor="b"/>
          <a:lstStyle>
            <a:lvl1pPr marL="0" indent="0">
              <a:buNone/>
              <a:defRPr sz="2400" b="1"/>
            </a:lvl1pPr>
            <a:lvl2pPr marL="457244" indent="0">
              <a:buNone/>
              <a:defRPr sz="2001" b="1"/>
            </a:lvl2pPr>
            <a:lvl3pPr marL="914487" indent="0">
              <a:buNone/>
              <a:defRPr sz="1800" b="1"/>
            </a:lvl3pPr>
            <a:lvl4pPr marL="1371730" indent="0">
              <a:buNone/>
              <a:defRPr sz="1600" b="1"/>
            </a:lvl4pPr>
            <a:lvl5pPr marL="1828974" indent="0">
              <a:buNone/>
              <a:defRPr sz="1600" b="1"/>
            </a:lvl5pPr>
            <a:lvl6pPr marL="2286218" indent="0">
              <a:buNone/>
              <a:defRPr sz="1600" b="1"/>
            </a:lvl6pPr>
            <a:lvl7pPr marL="2743462" indent="0">
              <a:buNone/>
              <a:defRPr sz="1600" b="1"/>
            </a:lvl7pPr>
            <a:lvl8pPr marL="3200705" indent="0">
              <a:buNone/>
              <a:defRPr sz="1600" b="1"/>
            </a:lvl8pPr>
            <a:lvl9pPr marL="3657948"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378744" y="2505075"/>
            <a:ext cx="5356636"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28788FF2-7040-4704-8A1C-4A912C552367}" type="datetimeFigureOut">
              <a:rPr lang="en-IL" smtClean="0"/>
              <a:t>21/02/2023</a:t>
            </a:fld>
            <a:endParaRPr lang="en-IL" dirty="0"/>
          </a:p>
        </p:txBody>
      </p:sp>
      <p:sp>
        <p:nvSpPr>
          <p:cNvPr id="8" name="Footer Placeholder 7"/>
          <p:cNvSpPr>
            <a:spLocks noGrp="1"/>
          </p:cNvSpPr>
          <p:nvPr>
            <p:ph type="ftr" sz="quarter" idx="11"/>
          </p:nvPr>
        </p:nvSpPr>
        <p:spPr/>
        <p:txBody>
          <a:bodyPr/>
          <a:lstStyle/>
          <a:p>
            <a:endParaRPr lang="en-IL" dirty="0"/>
          </a:p>
        </p:txBody>
      </p:sp>
      <p:sp>
        <p:nvSpPr>
          <p:cNvPr id="9" name="Slide Number Placeholder 8"/>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958895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28788FF2-7040-4704-8A1C-4A912C552367}" type="datetimeFigureOut">
              <a:rPr lang="en-IL" smtClean="0"/>
              <a:t>21/02/2023</a:t>
            </a:fld>
            <a:endParaRPr lang="en-IL" dirty="0"/>
          </a:p>
        </p:txBody>
      </p:sp>
      <p:sp>
        <p:nvSpPr>
          <p:cNvPr id="4" name="Footer Placeholder 3"/>
          <p:cNvSpPr>
            <a:spLocks noGrp="1"/>
          </p:cNvSpPr>
          <p:nvPr>
            <p:ph type="ftr" sz="quarter" idx="11"/>
          </p:nvPr>
        </p:nvSpPr>
        <p:spPr/>
        <p:txBody>
          <a:bodyPr/>
          <a:lstStyle/>
          <a:p>
            <a:endParaRPr lang="en-IL" dirty="0"/>
          </a:p>
        </p:txBody>
      </p:sp>
      <p:sp>
        <p:nvSpPr>
          <p:cNvPr id="5" name="Slide Number Placeholder 4"/>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88233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788FF2-7040-4704-8A1C-4A912C552367}" type="datetimeFigureOut">
              <a:rPr lang="en-IL" smtClean="0"/>
              <a:t>21/02/2023</a:t>
            </a:fld>
            <a:endParaRPr lang="en-IL" dirty="0"/>
          </a:p>
        </p:txBody>
      </p:sp>
      <p:sp>
        <p:nvSpPr>
          <p:cNvPr id="3" name="Footer Placeholder 2"/>
          <p:cNvSpPr>
            <a:spLocks noGrp="1"/>
          </p:cNvSpPr>
          <p:nvPr>
            <p:ph type="ftr" sz="quarter" idx="11"/>
          </p:nvPr>
        </p:nvSpPr>
        <p:spPr/>
        <p:txBody>
          <a:bodyPr/>
          <a:lstStyle/>
          <a:p>
            <a:endParaRPr lang="en-IL" dirty="0"/>
          </a:p>
        </p:txBody>
      </p:sp>
      <p:sp>
        <p:nvSpPr>
          <p:cNvPr id="4" name="Slide Number Placeholder 3"/>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144589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67891" y="457200"/>
            <a:ext cx="4063824" cy="1600200"/>
          </a:xfrm>
        </p:spPr>
        <p:txBody>
          <a:bodyPr anchor="b"/>
          <a:lstStyle>
            <a:lvl1pPr>
              <a:defRPr sz="3201"/>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356636" y="987428"/>
            <a:ext cx="6378744" cy="4873625"/>
          </a:xfrm>
        </p:spPr>
        <p:txBody>
          <a:bodyPr/>
          <a:lstStyle>
            <a:lvl1pPr>
              <a:defRPr sz="3201"/>
            </a:lvl1pPr>
            <a:lvl2pPr>
              <a:defRPr sz="2800"/>
            </a:lvl2pPr>
            <a:lvl3pPr>
              <a:defRPr sz="2400"/>
            </a:lvl3pPr>
            <a:lvl4pPr>
              <a:defRPr sz="2001"/>
            </a:lvl4pPr>
            <a:lvl5pPr>
              <a:defRPr sz="2001"/>
            </a:lvl5pPr>
            <a:lvl6pPr>
              <a:defRPr sz="2001"/>
            </a:lvl6pPr>
            <a:lvl7pPr>
              <a:defRPr sz="2001"/>
            </a:lvl7pPr>
            <a:lvl8pPr>
              <a:defRPr sz="2001"/>
            </a:lvl8pPr>
            <a:lvl9pPr>
              <a:defRPr sz="2001"/>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67891" y="2057400"/>
            <a:ext cx="4063824" cy="3811588"/>
          </a:xfrm>
        </p:spPr>
        <p:txBody>
          <a:bodyPr/>
          <a:lstStyle>
            <a:lvl1pPr marL="0" indent="0">
              <a:buNone/>
              <a:defRPr sz="1600"/>
            </a:lvl1pPr>
            <a:lvl2pPr marL="457244" indent="0">
              <a:buNone/>
              <a:defRPr sz="1400"/>
            </a:lvl2pPr>
            <a:lvl3pPr marL="914487" indent="0">
              <a:buNone/>
              <a:defRPr sz="1200"/>
            </a:lvl3pPr>
            <a:lvl4pPr marL="1371730" indent="0">
              <a:buNone/>
              <a:defRPr sz="1000"/>
            </a:lvl4pPr>
            <a:lvl5pPr marL="1828974" indent="0">
              <a:buNone/>
              <a:defRPr sz="1000"/>
            </a:lvl5pPr>
            <a:lvl6pPr marL="2286218" indent="0">
              <a:buNone/>
              <a:defRPr sz="1000"/>
            </a:lvl6pPr>
            <a:lvl7pPr marL="2743462" indent="0">
              <a:buNone/>
              <a:defRPr sz="1000"/>
            </a:lvl7pPr>
            <a:lvl8pPr marL="3200705" indent="0">
              <a:buNone/>
              <a:defRPr sz="1000"/>
            </a:lvl8pPr>
            <a:lvl9pPr marL="3657948"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8788FF2-7040-4704-8A1C-4A912C552367}" type="datetimeFigureOut">
              <a:rPr lang="en-IL" smtClean="0"/>
              <a:t>21/02/2023</a:t>
            </a:fld>
            <a:endParaRPr lang="en-IL" dirty="0"/>
          </a:p>
        </p:txBody>
      </p:sp>
      <p:sp>
        <p:nvSpPr>
          <p:cNvPr id="6" name="Footer Placeholder 5"/>
          <p:cNvSpPr>
            <a:spLocks noGrp="1"/>
          </p:cNvSpPr>
          <p:nvPr>
            <p:ph type="ftr" sz="quarter" idx="11"/>
          </p:nvPr>
        </p:nvSpPr>
        <p:spPr/>
        <p:txBody>
          <a:bodyPr/>
          <a:lstStyle/>
          <a:p>
            <a:endParaRPr lang="en-IL" dirty="0"/>
          </a:p>
        </p:txBody>
      </p:sp>
      <p:sp>
        <p:nvSpPr>
          <p:cNvPr id="7" name="Slide Number Placeholder 6"/>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2492502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67891" y="457200"/>
            <a:ext cx="4063824" cy="1600200"/>
          </a:xfrm>
        </p:spPr>
        <p:txBody>
          <a:bodyPr anchor="b"/>
          <a:lstStyle>
            <a:lvl1pPr>
              <a:defRPr sz="3201"/>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356636" y="987428"/>
            <a:ext cx="6378744" cy="4873625"/>
          </a:xfrm>
        </p:spPr>
        <p:txBody>
          <a:bodyPr anchor="t"/>
          <a:lstStyle>
            <a:lvl1pPr marL="0" indent="0">
              <a:buNone/>
              <a:defRPr sz="3201"/>
            </a:lvl1pPr>
            <a:lvl2pPr marL="457244" indent="0">
              <a:buNone/>
              <a:defRPr sz="2800"/>
            </a:lvl2pPr>
            <a:lvl3pPr marL="914487" indent="0">
              <a:buNone/>
              <a:defRPr sz="2400"/>
            </a:lvl3pPr>
            <a:lvl4pPr marL="1371730" indent="0">
              <a:buNone/>
              <a:defRPr sz="2001"/>
            </a:lvl4pPr>
            <a:lvl5pPr marL="1828974" indent="0">
              <a:buNone/>
              <a:defRPr sz="2001"/>
            </a:lvl5pPr>
            <a:lvl6pPr marL="2286218" indent="0">
              <a:buNone/>
              <a:defRPr sz="2001"/>
            </a:lvl6pPr>
            <a:lvl7pPr marL="2743462" indent="0">
              <a:buNone/>
              <a:defRPr sz="2001"/>
            </a:lvl7pPr>
            <a:lvl8pPr marL="3200705" indent="0">
              <a:buNone/>
              <a:defRPr sz="2001"/>
            </a:lvl8pPr>
            <a:lvl9pPr marL="3657948" indent="0">
              <a:buNone/>
              <a:defRPr sz="2001"/>
            </a:lvl9pPr>
          </a:lstStyle>
          <a:p>
            <a:r>
              <a:rPr lang="he-IL" dirty="0"/>
              <a:t>לחץ על הסמל כדי להוסיף תמונה</a:t>
            </a:r>
            <a:endParaRPr lang="en-US" dirty="0"/>
          </a:p>
        </p:txBody>
      </p:sp>
      <p:sp>
        <p:nvSpPr>
          <p:cNvPr id="4" name="Text Placeholder 3"/>
          <p:cNvSpPr>
            <a:spLocks noGrp="1"/>
          </p:cNvSpPr>
          <p:nvPr>
            <p:ph type="body" sz="half" idx="2"/>
          </p:nvPr>
        </p:nvSpPr>
        <p:spPr>
          <a:xfrm>
            <a:off x="867891" y="2057400"/>
            <a:ext cx="4063824" cy="3811588"/>
          </a:xfrm>
        </p:spPr>
        <p:txBody>
          <a:bodyPr/>
          <a:lstStyle>
            <a:lvl1pPr marL="0" indent="0">
              <a:buNone/>
              <a:defRPr sz="1600"/>
            </a:lvl1pPr>
            <a:lvl2pPr marL="457244" indent="0">
              <a:buNone/>
              <a:defRPr sz="1400"/>
            </a:lvl2pPr>
            <a:lvl3pPr marL="914487" indent="0">
              <a:buNone/>
              <a:defRPr sz="1200"/>
            </a:lvl3pPr>
            <a:lvl4pPr marL="1371730" indent="0">
              <a:buNone/>
              <a:defRPr sz="1000"/>
            </a:lvl4pPr>
            <a:lvl5pPr marL="1828974" indent="0">
              <a:buNone/>
              <a:defRPr sz="1000"/>
            </a:lvl5pPr>
            <a:lvl6pPr marL="2286218" indent="0">
              <a:buNone/>
              <a:defRPr sz="1000"/>
            </a:lvl6pPr>
            <a:lvl7pPr marL="2743462" indent="0">
              <a:buNone/>
              <a:defRPr sz="1000"/>
            </a:lvl7pPr>
            <a:lvl8pPr marL="3200705" indent="0">
              <a:buNone/>
              <a:defRPr sz="1000"/>
            </a:lvl8pPr>
            <a:lvl9pPr marL="3657948"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8788FF2-7040-4704-8A1C-4A912C552367}" type="datetimeFigureOut">
              <a:rPr lang="en-IL" smtClean="0"/>
              <a:t>21/02/2023</a:t>
            </a:fld>
            <a:endParaRPr lang="en-IL" dirty="0"/>
          </a:p>
        </p:txBody>
      </p:sp>
      <p:sp>
        <p:nvSpPr>
          <p:cNvPr id="6" name="Footer Placeholder 5"/>
          <p:cNvSpPr>
            <a:spLocks noGrp="1"/>
          </p:cNvSpPr>
          <p:nvPr>
            <p:ph type="ftr" sz="quarter" idx="11"/>
          </p:nvPr>
        </p:nvSpPr>
        <p:spPr/>
        <p:txBody>
          <a:bodyPr/>
          <a:lstStyle/>
          <a:p>
            <a:endParaRPr lang="en-IL" dirty="0"/>
          </a:p>
        </p:txBody>
      </p:sp>
      <p:sp>
        <p:nvSpPr>
          <p:cNvPr id="7" name="Slide Number Placeholder 6"/>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325485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66249" y="365128"/>
            <a:ext cx="1086749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66249" y="1825625"/>
            <a:ext cx="1086749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66250" y="6356353"/>
            <a:ext cx="28349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88FF2-7040-4704-8A1C-4A912C552367}" type="datetimeFigureOut">
              <a:rPr lang="en-IL" smtClean="0"/>
              <a:t>21/02/2023</a:t>
            </a:fld>
            <a:endParaRPr lang="en-IL" dirty="0"/>
          </a:p>
        </p:txBody>
      </p:sp>
      <p:sp>
        <p:nvSpPr>
          <p:cNvPr id="5" name="Footer Placeholder 4"/>
          <p:cNvSpPr>
            <a:spLocks noGrp="1"/>
          </p:cNvSpPr>
          <p:nvPr>
            <p:ph type="ftr" sz="quarter" idx="3"/>
          </p:nvPr>
        </p:nvSpPr>
        <p:spPr>
          <a:xfrm>
            <a:off x="4173746" y="6356353"/>
            <a:ext cx="425249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dirty="0"/>
          </a:p>
        </p:txBody>
      </p:sp>
      <p:sp>
        <p:nvSpPr>
          <p:cNvPr id="6" name="Slide Number Placeholder 5"/>
          <p:cNvSpPr>
            <a:spLocks noGrp="1"/>
          </p:cNvSpPr>
          <p:nvPr>
            <p:ph type="sldNum" sz="quarter" idx="4"/>
          </p:nvPr>
        </p:nvSpPr>
        <p:spPr>
          <a:xfrm>
            <a:off x="8898743" y="6356353"/>
            <a:ext cx="283499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2775CB-CB07-4302-AA74-E798DF003E6F}" type="slidenum">
              <a:rPr lang="en-IL" smtClean="0"/>
              <a:t>‹#›</a:t>
            </a:fld>
            <a:endParaRPr lang="en-IL" dirty="0"/>
          </a:p>
        </p:txBody>
      </p:sp>
    </p:spTree>
    <p:extLst>
      <p:ext uri="{BB962C8B-B14F-4D97-AF65-F5344CB8AC3E}">
        <p14:creationId xmlns:p14="http://schemas.microsoft.com/office/powerpoint/2010/main" val="11070972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87"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2" indent="-228622" algn="l" defTabSz="91448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66" indent="-228622" algn="l" defTabSz="91448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109" indent="-228622" algn="l" defTabSz="914487" rtl="0" eaLnBrk="1" latinLnBrk="0" hangingPunct="1">
        <a:lnSpc>
          <a:spcPct val="90000"/>
        </a:lnSpc>
        <a:spcBef>
          <a:spcPts val="500"/>
        </a:spcBef>
        <a:buFont typeface="Arial" panose="020B0604020202020204" pitchFamily="34" charset="0"/>
        <a:buChar char="•"/>
        <a:defRPr sz="2001" kern="1200">
          <a:solidFill>
            <a:schemeClr val="tx1"/>
          </a:solidFill>
          <a:latin typeface="+mn-lt"/>
          <a:ea typeface="+mn-ea"/>
          <a:cs typeface="+mn-cs"/>
        </a:defRPr>
      </a:lvl3pPr>
      <a:lvl4pPr marL="1600352"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96"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40"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83"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326"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70"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87" rtl="0" eaLnBrk="1" latinLnBrk="0" hangingPunct="1">
        <a:defRPr sz="1800" kern="1200">
          <a:solidFill>
            <a:schemeClr val="tx1"/>
          </a:solidFill>
          <a:latin typeface="+mn-lt"/>
          <a:ea typeface="+mn-ea"/>
          <a:cs typeface="+mn-cs"/>
        </a:defRPr>
      </a:lvl1pPr>
      <a:lvl2pPr marL="457244" algn="l" defTabSz="914487" rtl="0" eaLnBrk="1" latinLnBrk="0" hangingPunct="1">
        <a:defRPr sz="1800" kern="1200">
          <a:solidFill>
            <a:schemeClr val="tx1"/>
          </a:solidFill>
          <a:latin typeface="+mn-lt"/>
          <a:ea typeface="+mn-ea"/>
          <a:cs typeface="+mn-cs"/>
        </a:defRPr>
      </a:lvl2pPr>
      <a:lvl3pPr marL="914487" algn="l" defTabSz="914487" rtl="0" eaLnBrk="1" latinLnBrk="0" hangingPunct="1">
        <a:defRPr sz="1800" kern="1200">
          <a:solidFill>
            <a:schemeClr val="tx1"/>
          </a:solidFill>
          <a:latin typeface="+mn-lt"/>
          <a:ea typeface="+mn-ea"/>
          <a:cs typeface="+mn-cs"/>
        </a:defRPr>
      </a:lvl3pPr>
      <a:lvl4pPr marL="1371730" algn="l" defTabSz="914487" rtl="0" eaLnBrk="1" latinLnBrk="0" hangingPunct="1">
        <a:defRPr sz="1800" kern="1200">
          <a:solidFill>
            <a:schemeClr val="tx1"/>
          </a:solidFill>
          <a:latin typeface="+mn-lt"/>
          <a:ea typeface="+mn-ea"/>
          <a:cs typeface="+mn-cs"/>
        </a:defRPr>
      </a:lvl4pPr>
      <a:lvl5pPr marL="1828974" algn="l" defTabSz="914487" rtl="0" eaLnBrk="1" latinLnBrk="0" hangingPunct="1">
        <a:defRPr sz="1800" kern="1200">
          <a:solidFill>
            <a:schemeClr val="tx1"/>
          </a:solidFill>
          <a:latin typeface="+mn-lt"/>
          <a:ea typeface="+mn-ea"/>
          <a:cs typeface="+mn-cs"/>
        </a:defRPr>
      </a:lvl5pPr>
      <a:lvl6pPr marL="2286218" algn="l" defTabSz="914487" rtl="0" eaLnBrk="1" latinLnBrk="0" hangingPunct="1">
        <a:defRPr sz="1800" kern="1200">
          <a:solidFill>
            <a:schemeClr val="tx1"/>
          </a:solidFill>
          <a:latin typeface="+mn-lt"/>
          <a:ea typeface="+mn-ea"/>
          <a:cs typeface="+mn-cs"/>
        </a:defRPr>
      </a:lvl6pPr>
      <a:lvl7pPr marL="2743462" algn="l" defTabSz="914487" rtl="0" eaLnBrk="1" latinLnBrk="0" hangingPunct="1">
        <a:defRPr sz="1800" kern="1200">
          <a:solidFill>
            <a:schemeClr val="tx1"/>
          </a:solidFill>
          <a:latin typeface="+mn-lt"/>
          <a:ea typeface="+mn-ea"/>
          <a:cs typeface="+mn-cs"/>
        </a:defRPr>
      </a:lvl7pPr>
      <a:lvl8pPr marL="3200705" algn="l" defTabSz="914487" rtl="0" eaLnBrk="1" latinLnBrk="0" hangingPunct="1">
        <a:defRPr sz="1800" kern="1200">
          <a:solidFill>
            <a:schemeClr val="tx1"/>
          </a:solidFill>
          <a:latin typeface="+mn-lt"/>
          <a:ea typeface="+mn-ea"/>
          <a:cs typeface="+mn-cs"/>
        </a:defRPr>
      </a:lvl8pPr>
      <a:lvl9pPr marL="3657948" algn="l" defTabSz="91448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10.png"/></Relationships>
</file>

<file path=ppt/slides/_rels/slide33.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34.xml.rels><?xml version="1.0" encoding="UTF-8" standalone="yes"?>
<Relationships xmlns="http://schemas.openxmlformats.org/package/2006/relationships"><Relationship Id="rId3" Type="http://schemas.openxmlformats.org/officeDocument/2006/relationships/image" Target="../media/image700.png"/><Relationship Id="rId7" Type="http://schemas.openxmlformats.org/officeDocument/2006/relationships/image" Target="../media/image74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3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780.png"/><Relationship Id="rId4" Type="http://schemas.openxmlformats.org/officeDocument/2006/relationships/image" Target="../media/image770.png"/></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chart" Target="../charts/chart2.xml"/><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53.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7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en.wikipedia.org/wiki/Compton_scattering"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79.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558C6C93-2B1F-5525-1074-DA67DF7DC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75" y="1204314"/>
            <a:ext cx="5856690" cy="5724186"/>
          </a:xfrm>
          <a:prstGeom prst="rect">
            <a:avLst/>
          </a:prstGeom>
        </p:spPr>
      </p:pic>
      <p:sp>
        <p:nvSpPr>
          <p:cNvPr id="10" name="TextBox 9">
            <a:extLst>
              <a:ext uri="{FF2B5EF4-FFF2-40B4-BE49-F238E27FC236}">
                <a16:creationId xmlns:a16="http://schemas.microsoft.com/office/drawing/2014/main" id="{51572F0F-2BE2-6BC6-4409-693884333F47}"/>
              </a:ext>
            </a:extLst>
          </p:cNvPr>
          <p:cNvSpPr txBox="1"/>
          <p:nvPr/>
        </p:nvSpPr>
        <p:spPr>
          <a:xfrm>
            <a:off x="871385" y="36490"/>
            <a:ext cx="11100675" cy="601255"/>
          </a:xfrm>
          <a:prstGeom prst="rect">
            <a:avLst/>
          </a:prstGeom>
          <a:noFill/>
        </p:spPr>
        <p:txBody>
          <a:bodyPr wrap="square" rtlCol="0">
            <a:spAutoFit/>
          </a:bodyPr>
          <a:lstStyle/>
          <a:p>
            <a:r>
              <a:rPr lang="en-GB" sz="3307" b="1" dirty="0"/>
              <a:t>Examples of 2.5 MeV neutron interaction sequence in LArTPC</a:t>
            </a:r>
            <a:endParaRPr lang="en-IL" sz="3307" b="1"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CC9CDF0-31FC-7CDD-8721-69DA98FF3156}"/>
                  </a:ext>
                </a:extLst>
              </p:cNvPr>
              <p:cNvSpPr txBox="1"/>
              <p:nvPr/>
            </p:nvSpPr>
            <p:spPr>
              <a:xfrm>
                <a:off x="1230470" y="2260995"/>
                <a:ext cx="3681560" cy="1618905"/>
              </a:xfrm>
              <a:prstGeom prst="rect">
                <a:avLst/>
              </a:prstGeom>
              <a:noFill/>
            </p:spPr>
            <p:txBody>
              <a:bodyPr wrap="square" rtlCol="0">
                <a:spAutoFit/>
              </a:bodyPr>
              <a:lstStyle/>
              <a:p>
                <a14:m>
                  <m:oMath xmlns:m="http://schemas.openxmlformats.org/officeDocument/2006/math">
                    <m:r>
                      <a:rPr lang="en-GB" sz="2480" i="1">
                        <a:solidFill>
                          <a:schemeClr val="bg1"/>
                        </a:solidFill>
                        <a:latin typeface="Cambria Math" panose="02040503050406030204" pitchFamily="18" charset="0"/>
                      </a:rPr>
                      <m:t>𝑛</m:t>
                    </m:r>
                    <m:r>
                      <a:rPr lang="en-GB" sz="2480" i="1">
                        <a:solidFill>
                          <a:schemeClr val="bg1"/>
                        </a:solidFill>
                        <a:latin typeface="Cambria Math" panose="02040503050406030204" pitchFamily="18" charset="0"/>
                      </a:rPr>
                      <m:t> </m:t>
                    </m:r>
                  </m:oMath>
                </a14:m>
                <a:r>
                  <a:rPr lang="en-GB" sz="2480" dirty="0">
                    <a:solidFill>
                      <a:schemeClr val="bg1"/>
                    </a:solidFill>
                  </a:rPr>
                  <a:t>enters the detector, scatters elastically multiple times and exits the detector.</a:t>
                </a:r>
                <a:endParaRPr lang="en-IL" sz="2480" dirty="0">
                  <a:solidFill>
                    <a:schemeClr val="bg1"/>
                  </a:solidFill>
                </a:endParaRPr>
              </a:p>
            </p:txBody>
          </p:sp>
        </mc:Choice>
        <mc:Fallback xmlns="">
          <p:sp>
            <p:nvSpPr>
              <p:cNvPr id="13" name="TextBox 12">
                <a:extLst>
                  <a:ext uri="{FF2B5EF4-FFF2-40B4-BE49-F238E27FC236}">
                    <a16:creationId xmlns:a16="http://schemas.microsoft.com/office/drawing/2014/main" id="{DCC9CDF0-31FC-7CDD-8721-69DA98FF3156}"/>
                  </a:ext>
                </a:extLst>
              </p:cNvPr>
              <p:cNvSpPr txBox="1">
                <a:spLocks noRot="1" noChangeAspect="1" noMove="1" noResize="1" noEditPoints="1" noAdjustHandles="1" noChangeArrowheads="1" noChangeShapeType="1" noTextEdit="1"/>
              </p:cNvSpPr>
              <p:nvPr/>
            </p:nvSpPr>
            <p:spPr>
              <a:xfrm>
                <a:off x="1230470" y="2260995"/>
                <a:ext cx="3681560" cy="1618905"/>
              </a:xfrm>
              <a:prstGeom prst="rect">
                <a:avLst/>
              </a:prstGeom>
              <a:blipFill>
                <a:blip r:embed="rId4"/>
                <a:stretch>
                  <a:fillRect l="-2815" t="-3019" r="-3146" b="-8302"/>
                </a:stretch>
              </a:blipFill>
            </p:spPr>
            <p:txBody>
              <a:bodyPr/>
              <a:lstStyle/>
              <a:p>
                <a:r>
                  <a:rPr lang="en-IL">
                    <a:noFill/>
                  </a:rPr>
                  <a:t> </a:t>
                </a:r>
              </a:p>
            </p:txBody>
          </p:sp>
        </mc:Fallback>
      </mc:AlternateContent>
      <p:pic>
        <p:nvPicPr>
          <p:cNvPr id="15" name="Picture 14" descr="Chart&#10;&#10;Description automatically generated with medium confidence">
            <a:extLst>
              <a:ext uri="{FF2B5EF4-FFF2-40B4-BE49-F238E27FC236}">
                <a16:creationId xmlns:a16="http://schemas.microsoft.com/office/drawing/2014/main" id="{AE4F7561-15D3-E8B0-5383-051F34CEF3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0598" y="1058207"/>
            <a:ext cx="5888770" cy="591454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60330B-DCFC-CD14-F1F3-7716875606E4}"/>
                  </a:ext>
                </a:extLst>
              </p:cNvPr>
              <p:cNvSpPr txBox="1"/>
              <p:nvPr/>
            </p:nvSpPr>
            <p:spPr>
              <a:xfrm>
                <a:off x="7273891" y="2132661"/>
                <a:ext cx="4196186" cy="855619"/>
              </a:xfrm>
              <a:prstGeom prst="rect">
                <a:avLst/>
              </a:prstGeom>
              <a:noFill/>
            </p:spPr>
            <p:txBody>
              <a:bodyPr wrap="square" rtlCol="0">
                <a:spAutoFit/>
              </a:bodyPr>
              <a:lstStyle/>
              <a:p>
                <a14:m>
                  <m:oMath xmlns:m="http://schemas.openxmlformats.org/officeDocument/2006/math">
                    <m:r>
                      <a:rPr lang="en-GB" sz="2480" i="1">
                        <a:solidFill>
                          <a:schemeClr val="bg1"/>
                        </a:solidFill>
                        <a:latin typeface="Cambria Math" panose="02040503050406030204" pitchFamily="18" charset="0"/>
                      </a:rPr>
                      <m:t>𝑛</m:t>
                    </m:r>
                    <m:r>
                      <a:rPr lang="en-GB" sz="2480" i="1">
                        <a:solidFill>
                          <a:schemeClr val="bg1"/>
                        </a:solidFill>
                        <a:latin typeface="Cambria Math" panose="02040503050406030204" pitchFamily="18" charset="0"/>
                      </a:rPr>
                      <m:t> </m:t>
                    </m:r>
                  </m:oMath>
                </a14:m>
                <a:r>
                  <a:rPr lang="en-GB" sz="2480" dirty="0">
                    <a:solidFill>
                      <a:schemeClr val="bg1"/>
                    </a:solidFill>
                  </a:rPr>
                  <a:t>captured on Ar and performs </a:t>
                </a:r>
                <a:r>
                  <a:rPr lang="en-GB" sz="2480" baseline="30000" dirty="0">
                    <a:solidFill>
                      <a:schemeClr val="bg1"/>
                    </a:solidFill>
                  </a:rPr>
                  <a:t>40</a:t>
                </a:r>
                <a:r>
                  <a:rPr lang="en-GB" sz="2480" dirty="0">
                    <a:solidFill>
                      <a:schemeClr val="bg1"/>
                    </a:solidFill>
                  </a:rPr>
                  <a:t>Ar(n,n’)</a:t>
                </a:r>
                <a:r>
                  <a:rPr lang="en-GB" sz="2480" baseline="30000" dirty="0">
                    <a:solidFill>
                      <a:schemeClr val="bg1"/>
                    </a:solidFill>
                  </a:rPr>
                  <a:t>40</a:t>
                </a:r>
                <a:r>
                  <a:rPr lang="en-GB" sz="2480" dirty="0">
                    <a:solidFill>
                      <a:schemeClr val="bg1"/>
                    </a:solidFill>
                  </a:rPr>
                  <a:t>Ar process.</a:t>
                </a:r>
                <a:endParaRPr lang="en-IL" sz="2480" dirty="0">
                  <a:solidFill>
                    <a:schemeClr val="bg1"/>
                  </a:solidFill>
                </a:endParaRPr>
              </a:p>
            </p:txBody>
          </p:sp>
        </mc:Choice>
        <mc:Fallback xmlns="">
          <p:sp>
            <p:nvSpPr>
              <p:cNvPr id="16" name="TextBox 15">
                <a:extLst>
                  <a:ext uri="{FF2B5EF4-FFF2-40B4-BE49-F238E27FC236}">
                    <a16:creationId xmlns:a16="http://schemas.microsoft.com/office/drawing/2014/main" id="{3560330B-DCFC-CD14-F1F3-7716875606E4}"/>
                  </a:ext>
                </a:extLst>
              </p:cNvPr>
              <p:cNvSpPr txBox="1">
                <a:spLocks noRot="1" noChangeAspect="1" noMove="1" noResize="1" noEditPoints="1" noAdjustHandles="1" noChangeArrowheads="1" noChangeShapeType="1" noTextEdit="1"/>
              </p:cNvSpPr>
              <p:nvPr/>
            </p:nvSpPr>
            <p:spPr>
              <a:xfrm>
                <a:off x="7273891" y="2132661"/>
                <a:ext cx="4196186" cy="855619"/>
              </a:xfrm>
              <a:prstGeom prst="rect">
                <a:avLst/>
              </a:prstGeom>
              <a:blipFill>
                <a:blip r:embed="rId6"/>
                <a:stretch>
                  <a:fillRect l="-871" t="-5714" r="-2903" b="-16429"/>
                </a:stretch>
              </a:blipFill>
            </p:spPr>
            <p:txBody>
              <a:bodyPr/>
              <a:lstStyle/>
              <a:p>
                <a:r>
                  <a:rPr lang="en-IL">
                    <a:noFill/>
                  </a:rPr>
                  <a:t> </a:t>
                </a:r>
              </a:p>
            </p:txBody>
          </p:sp>
        </mc:Fallback>
      </mc:AlternateContent>
      <p:sp>
        <p:nvSpPr>
          <p:cNvPr id="23" name="TextBox 22">
            <a:extLst>
              <a:ext uri="{FF2B5EF4-FFF2-40B4-BE49-F238E27FC236}">
                <a16:creationId xmlns:a16="http://schemas.microsoft.com/office/drawing/2014/main" id="{DA5D9B82-62E8-8507-15E4-2C031DBC390F}"/>
              </a:ext>
            </a:extLst>
          </p:cNvPr>
          <p:cNvSpPr txBox="1"/>
          <p:nvPr/>
        </p:nvSpPr>
        <p:spPr>
          <a:xfrm>
            <a:off x="7176142" y="3862392"/>
            <a:ext cx="2264060" cy="378565"/>
          </a:xfrm>
          <a:prstGeom prst="rect">
            <a:avLst/>
          </a:prstGeom>
          <a:noFill/>
        </p:spPr>
        <p:txBody>
          <a:bodyPr wrap="square" rtlCol="0">
            <a:spAutoFit/>
          </a:bodyPr>
          <a:lstStyle/>
          <a:p>
            <a:r>
              <a:rPr lang="en-GB" sz="1860" baseline="30000" dirty="0">
                <a:solidFill>
                  <a:schemeClr val="bg1"/>
                </a:solidFill>
              </a:rPr>
              <a:t>40</a:t>
            </a:r>
            <a:r>
              <a:rPr lang="en-GB" sz="1860" dirty="0">
                <a:solidFill>
                  <a:schemeClr val="bg1"/>
                </a:solidFill>
              </a:rPr>
              <a:t>Ar(n,n’)</a:t>
            </a:r>
            <a:r>
              <a:rPr lang="en-GB" sz="1860" baseline="30000" dirty="0">
                <a:solidFill>
                  <a:schemeClr val="bg1"/>
                </a:solidFill>
              </a:rPr>
              <a:t>40</a:t>
            </a:r>
            <a:r>
              <a:rPr lang="en-GB" sz="1860" dirty="0">
                <a:solidFill>
                  <a:schemeClr val="bg1"/>
                </a:solidFill>
              </a:rPr>
              <a:t>Ar vertex</a:t>
            </a:r>
            <a:endParaRPr lang="en-IL" sz="1860" dirty="0">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7B5131-84CB-8091-256A-6F3EE3CC3DF1}"/>
                  </a:ext>
                </a:extLst>
              </p:cNvPr>
              <p:cNvSpPr txBox="1"/>
              <p:nvPr/>
            </p:nvSpPr>
            <p:spPr>
              <a:xfrm>
                <a:off x="6313308" y="3423449"/>
                <a:ext cx="1093650" cy="473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80" i="1">
                          <a:solidFill>
                            <a:schemeClr val="bg1"/>
                          </a:solidFill>
                          <a:latin typeface="Cambria Math" panose="02040503050406030204" pitchFamily="18" charset="0"/>
                        </a:rPr>
                        <m:t>𝛾</m:t>
                      </m:r>
                    </m:oMath>
                  </m:oMathPara>
                </a14:m>
                <a:endParaRPr lang="en-IL" sz="2480" dirty="0">
                  <a:solidFill>
                    <a:schemeClr val="bg1"/>
                  </a:solidFill>
                </a:endParaRPr>
              </a:p>
            </p:txBody>
          </p:sp>
        </mc:Choice>
        <mc:Fallback xmlns="">
          <p:sp>
            <p:nvSpPr>
              <p:cNvPr id="5" name="TextBox 4">
                <a:extLst>
                  <a:ext uri="{FF2B5EF4-FFF2-40B4-BE49-F238E27FC236}">
                    <a16:creationId xmlns:a16="http://schemas.microsoft.com/office/drawing/2014/main" id="{987B5131-84CB-8091-256A-6F3EE3CC3DF1}"/>
                  </a:ext>
                </a:extLst>
              </p:cNvPr>
              <p:cNvSpPr txBox="1">
                <a:spLocks noRot="1" noChangeAspect="1" noMove="1" noResize="1" noEditPoints="1" noAdjustHandles="1" noChangeArrowheads="1" noChangeShapeType="1" noTextEdit="1"/>
              </p:cNvSpPr>
              <p:nvPr/>
            </p:nvSpPr>
            <p:spPr>
              <a:xfrm>
                <a:off x="6313308" y="3423449"/>
                <a:ext cx="1093650" cy="473976"/>
              </a:xfrm>
              <a:prstGeom prst="rect">
                <a:avLst/>
              </a:prstGeom>
              <a:blipFill>
                <a:blip r:embed="rId7"/>
                <a:stretch>
                  <a:fillRect b="-909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BB5C24-97AC-06A3-D39E-F21AABE265FD}"/>
                  </a:ext>
                </a:extLst>
              </p:cNvPr>
              <p:cNvSpPr txBox="1"/>
              <p:nvPr/>
            </p:nvSpPr>
            <p:spPr>
              <a:xfrm>
                <a:off x="6803704" y="3993402"/>
                <a:ext cx="372443" cy="381643"/>
              </a:xfrm>
              <a:prstGeom prst="rect">
                <a:avLst/>
              </a:prstGeom>
              <a:noFill/>
            </p:spPr>
            <p:txBody>
              <a:bodyPr wrap="square" lIns="0" tIns="0" rIns="0" bIns="0" rtlCol="0">
                <a:spAutoFit/>
              </a:bodyPr>
              <a:lstStyle/>
              <a:p>
                <a14:m>
                  <m:oMath xmlns:m="http://schemas.openxmlformats.org/officeDocument/2006/math">
                    <m:r>
                      <a:rPr lang="en-GB" sz="2480" i="1">
                        <a:solidFill>
                          <a:schemeClr val="bg1"/>
                        </a:solidFill>
                        <a:latin typeface="Cambria Math" panose="02040503050406030204" pitchFamily="18" charset="0"/>
                      </a:rPr>
                      <m:t>𝑛</m:t>
                    </m:r>
                  </m:oMath>
                </a14:m>
                <a:r>
                  <a:rPr lang="en-GB" sz="2480" dirty="0">
                    <a:solidFill>
                      <a:schemeClr val="bg1"/>
                    </a:solidFill>
                  </a:rPr>
                  <a:t>’</a:t>
                </a:r>
                <a:endParaRPr lang="en-IL" sz="2480" dirty="0">
                  <a:solidFill>
                    <a:schemeClr val="bg1"/>
                  </a:solidFill>
                </a:endParaRPr>
              </a:p>
            </p:txBody>
          </p:sp>
        </mc:Choice>
        <mc:Fallback xmlns="">
          <p:sp>
            <p:nvSpPr>
              <p:cNvPr id="6" name="TextBox 5">
                <a:extLst>
                  <a:ext uri="{FF2B5EF4-FFF2-40B4-BE49-F238E27FC236}">
                    <a16:creationId xmlns:a16="http://schemas.microsoft.com/office/drawing/2014/main" id="{FABB5C24-97AC-06A3-D39E-F21AABE265FD}"/>
                  </a:ext>
                </a:extLst>
              </p:cNvPr>
              <p:cNvSpPr txBox="1">
                <a:spLocks noRot="1" noChangeAspect="1" noMove="1" noResize="1" noEditPoints="1" noAdjustHandles="1" noChangeArrowheads="1" noChangeShapeType="1" noTextEdit="1"/>
              </p:cNvSpPr>
              <p:nvPr/>
            </p:nvSpPr>
            <p:spPr>
              <a:xfrm>
                <a:off x="6803704" y="3993402"/>
                <a:ext cx="372443" cy="381643"/>
              </a:xfrm>
              <a:prstGeom prst="rect">
                <a:avLst/>
              </a:prstGeom>
              <a:blipFill>
                <a:blip r:embed="rId8"/>
                <a:stretch>
                  <a:fillRect l="-21311" t="-23810" r="-24590" b="-5079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0ECDB6-6A08-BE40-9AF9-001E127D75C1}"/>
                  </a:ext>
                </a:extLst>
              </p:cNvPr>
              <p:cNvSpPr txBox="1"/>
              <p:nvPr/>
            </p:nvSpPr>
            <p:spPr>
              <a:xfrm>
                <a:off x="6292275" y="4004513"/>
                <a:ext cx="260328" cy="381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80" i="1">
                          <a:solidFill>
                            <a:schemeClr val="bg1"/>
                          </a:solidFill>
                          <a:latin typeface="Cambria Math" panose="02040503050406030204" pitchFamily="18" charset="0"/>
                        </a:rPr>
                        <m:t>𝑛</m:t>
                      </m:r>
                    </m:oMath>
                  </m:oMathPara>
                </a14:m>
                <a:endParaRPr lang="en-IL" sz="2480" dirty="0">
                  <a:solidFill>
                    <a:schemeClr val="bg1"/>
                  </a:solidFill>
                </a:endParaRPr>
              </a:p>
            </p:txBody>
          </p:sp>
        </mc:Choice>
        <mc:Fallback xmlns="">
          <p:sp>
            <p:nvSpPr>
              <p:cNvPr id="8" name="TextBox 7">
                <a:extLst>
                  <a:ext uri="{FF2B5EF4-FFF2-40B4-BE49-F238E27FC236}">
                    <a16:creationId xmlns:a16="http://schemas.microsoft.com/office/drawing/2014/main" id="{280ECDB6-6A08-BE40-9AF9-001E127D75C1}"/>
                  </a:ext>
                </a:extLst>
              </p:cNvPr>
              <p:cNvSpPr txBox="1">
                <a:spLocks noRot="1" noChangeAspect="1" noMove="1" noResize="1" noEditPoints="1" noAdjustHandles="1" noChangeArrowheads="1" noChangeShapeType="1" noTextEdit="1"/>
              </p:cNvSpPr>
              <p:nvPr/>
            </p:nvSpPr>
            <p:spPr>
              <a:xfrm>
                <a:off x="6292275" y="4004513"/>
                <a:ext cx="260328" cy="381643"/>
              </a:xfrm>
              <a:prstGeom prst="rect">
                <a:avLst/>
              </a:prstGeom>
              <a:blipFill>
                <a:blip r:embed="rId9"/>
                <a:stretch>
                  <a:fillRect l="-16279" r="-13953"/>
                </a:stretch>
              </a:blipFill>
            </p:spPr>
            <p:txBody>
              <a:bodyPr/>
              <a:lstStyle/>
              <a:p>
                <a:r>
                  <a:rPr lang="en-IL">
                    <a:noFill/>
                  </a:rPr>
                  <a:t> </a:t>
                </a:r>
              </a:p>
            </p:txBody>
          </p:sp>
        </mc:Fallback>
      </mc:AlternateContent>
      <p:sp>
        <p:nvSpPr>
          <p:cNvPr id="11" name="Oval 10">
            <a:extLst>
              <a:ext uri="{FF2B5EF4-FFF2-40B4-BE49-F238E27FC236}">
                <a16:creationId xmlns:a16="http://schemas.microsoft.com/office/drawing/2014/main" id="{6B9AAE30-D35E-65AB-0D1F-69AAC394871F}"/>
              </a:ext>
            </a:extLst>
          </p:cNvPr>
          <p:cNvSpPr/>
          <p:nvPr/>
        </p:nvSpPr>
        <p:spPr>
          <a:xfrm flipH="1">
            <a:off x="7056336" y="3900147"/>
            <a:ext cx="146258" cy="2066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860" dirty="0"/>
          </a:p>
        </p:txBody>
      </p:sp>
      <p:cxnSp>
        <p:nvCxnSpPr>
          <p:cNvPr id="3" name="מחבר חץ ישר 2">
            <a:extLst>
              <a:ext uri="{FF2B5EF4-FFF2-40B4-BE49-F238E27FC236}">
                <a16:creationId xmlns:a16="http://schemas.microsoft.com/office/drawing/2014/main" id="{E88987CA-462E-9A26-528B-25C4A6B27E6C}"/>
              </a:ext>
            </a:extLst>
          </p:cNvPr>
          <p:cNvCxnSpPr/>
          <p:nvPr/>
        </p:nvCxnSpPr>
        <p:spPr>
          <a:xfrm>
            <a:off x="698906" y="6608528"/>
            <a:ext cx="649687"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תיבת טקסט 3">
            <a:extLst>
              <a:ext uri="{FF2B5EF4-FFF2-40B4-BE49-F238E27FC236}">
                <a16:creationId xmlns:a16="http://schemas.microsoft.com/office/drawing/2014/main" id="{75924B7A-016F-1D2A-6A26-7CCB321E5DD7}"/>
              </a:ext>
            </a:extLst>
          </p:cNvPr>
          <p:cNvSpPr txBox="1"/>
          <p:nvPr/>
        </p:nvSpPr>
        <p:spPr>
          <a:xfrm>
            <a:off x="698907" y="6591056"/>
            <a:ext cx="856405" cy="378565"/>
          </a:xfrm>
          <a:prstGeom prst="rect">
            <a:avLst/>
          </a:prstGeom>
          <a:noFill/>
        </p:spPr>
        <p:txBody>
          <a:bodyPr wrap="square" rtlCol="0">
            <a:spAutoFit/>
          </a:bodyPr>
          <a:lstStyle/>
          <a:p>
            <a:r>
              <a:rPr lang="en-GB" sz="1860" dirty="0">
                <a:solidFill>
                  <a:schemeClr val="bg1"/>
                </a:solidFill>
              </a:rPr>
              <a:t>10 cm</a:t>
            </a:r>
            <a:endParaRPr lang="en-IL" sz="1860" dirty="0">
              <a:solidFill>
                <a:schemeClr val="bg1"/>
              </a:solidFill>
            </a:endParaRPr>
          </a:p>
        </p:txBody>
      </p:sp>
      <p:sp>
        <p:nvSpPr>
          <p:cNvPr id="9" name="תיבת טקסט 8">
            <a:extLst>
              <a:ext uri="{FF2B5EF4-FFF2-40B4-BE49-F238E27FC236}">
                <a16:creationId xmlns:a16="http://schemas.microsoft.com/office/drawing/2014/main" id="{C285869C-C394-A041-8BDF-4B32A9686977}"/>
              </a:ext>
            </a:extLst>
          </p:cNvPr>
          <p:cNvSpPr txBox="1"/>
          <p:nvPr/>
        </p:nvSpPr>
        <p:spPr>
          <a:xfrm rot="5400000">
            <a:off x="-28424" y="5991045"/>
            <a:ext cx="856405" cy="378565"/>
          </a:xfrm>
          <a:prstGeom prst="rect">
            <a:avLst/>
          </a:prstGeom>
          <a:noFill/>
        </p:spPr>
        <p:txBody>
          <a:bodyPr wrap="square" rtlCol="0">
            <a:spAutoFit/>
          </a:bodyPr>
          <a:lstStyle/>
          <a:p>
            <a:r>
              <a:rPr lang="en-GB" sz="1860" dirty="0">
                <a:solidFill>
                  <a:schemeClr val="bg1"/>
                </a:solidFill>
              </a:rPr>
              <a:t>10 cm</a:t>
            </a:r>
            <a:endParaRPr lang="en-IL" sz="1860" dirty="0">
              <a:solidFill>
                <a:schemeClr val="bg1"/>
              </a:solidFill>
            </a:endParaRPr>
          </a:p>
        </p:txBody>
      </p:sp>
      <p:cxnSp>
        <p:nvCxnSpPr>
          <p:cNvPr id="12" name="מחבר חץ ישר 11">
            <a:extLst>
              <a:ext uri="{FF2B5EF4-FFF2-40B4-BE49-F238E27FC236}">
                <a16:creationId xmlns:a16="http://schemas.microsoft.com/office/drawing/2014/main" id="{EADC8AEA-889B-1C1C-E945-1EF62910FC2B}"/>
              </a:ext>
            </a:extLst>
          </p:cNvPr>
          <p:cNvCxnSpPr>
            <a:cxnSpLocks/>
          </p:cNvCxnSpPr>
          <p:nvPr/>
        </p:nvCxnSpPr>
        <p:spPr>
          <a:xfrm rot="5400000">
            <a:off x="265780" y="6144751"/>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מחבר חץ ישר 13">
            <a:extLst>
              <a:ext uri="{FF2B5EF4-FFF2-40B4-BE49-F238E27FC236}">
                <a16:creationId xmlns:a16="http://schemas.microsoft.com/office/drawing/2014/main" id="{8E31DE9B-30BA-0553-69A8-BE501805E4F4}"/>
              </a:ext>
            </a:extLst>
          </p:cNvPr>
          <p:cNvCxnSpPr>
            <a:cxnSpLocks/>
          </p:cNvCxnSpPr>
          <p:nvPr/>
        </p:nvCxnSpPr>
        <p:spPr>
          <a:xfrm rot="5400000">
            <a:off x="6227759" y="6144752"/>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תיבת טקסט 16">
            <a:extLst>
              <a:ext uri="{FF2B5EF4-FFF2-40B4-BE49-F238E27FC236}">
                <a16:creationId xmlns:a16="http://schemas.microsoft.com/office/drawing/2014/main" id="{D7C9CAF8-21AE-16DC-5175-423BE0AFFCF3}"/>
              </a:ext>
            </a:extLst>
          </p:cNvPr>
          <p:cNvSpPr txBox="1"/>
          <p:nvPr/>
        </p:nvSpPr>
        <p:spPr>
          <a:xfrm>
            <a:off x="7040672" y="6591056"/>
            <a:ext cx="856405" cy="378565"/>
          </a:xfrm>
          <a:prstGeom prst="rect">
            <a:avLst/>
          </a:prstGeom>
          <a:noFill/>
        </p:spPr>
        <p:txBody>
          <a:bodyPr wrap="square" rtlCol="0">
            <a:spAutoFit/>
          </a:bodyPr>
          <a:lstStyle/>
          <a:p>
            <a:r>
              <a:rPr lang="en-GB" sz="1860" dirty="0">
                <a:solidFill>
                  <a:schemeClr val="bg1"/>
                </a:solidFill>
              </a:rPr>
              <a:t>10 cm</a:t>
            </a:r>
            <a:endParaRPr lang="en-IL" sz="1860" dirty="0">
              <a:solidFill>
                <a:schemeClr val="bg1"/>
              </a:solidFill>
            </a:endParaRPr>
          </a:p>
        </p:txBody>
      </p:sp>
      <p:sp>
        <p:nvSpPr>
          <p:cNvPr id="18" name="תיבת טקסט 17">
            <a:extLst>
              <a:ext uri="{FF2B5EF4-FFF2-40B4-BE49-F238E27FC236}">
                <a16:creationId xmlns:a16="http://schemas.microsoft.com/office/drawing/2014/main" id="{A05A0564-530B-6B3A-5C7C-94AFBB63B8AD}"/>
              </a:ext>
            </a:extLst>
          </p:cNvPr>
          <p:cNvSpPr txBox="1"/>
          <p:nvPr/>
        </p:nvSpPr>
        <p:spPr>
          <a:xfrm rot="5400000">
            <a:off x="5949085" y="6058827"/>
            <a:ext cx="856405" cy="378565"/>
          </a:xfrm>
          <a:prstGeom prst="rect">
            <a:avLst/>
          </a:prstGeom>
          <a:noFill/>
        </p:spPr>
        <p:txBody>
          <a:bodyPr wrap="square" rtlCol="0">
            <a:spAutoFit/>
          </a:bodyPr>
          <a:lstStyle/>
          <a:p>
            <a:r>
              <a:rPr lang="en-GB" sz="1860" dirty="0">
                <a:solidFill>
                  <a:schemeClr val="bg1"/>
                </a:solidFill>
              </a:rPr>
              <a:t>10 cm</a:t>
            </a:r>
            <a:endParaRPr lang="en-IL" sz="1860" dirty="0">
              <a:solidFill>
                <a:schemeClr val="bg1"/>
              </a:solidFill>
            </a:endParaRPr>
          </a:p>
        </p:txBody>
      </p:sp>
      <p:cxnSp>
        <p:nvCxnSpPr>
          <p:cNvPr id="19" name="מחבר חץ ישר 18">
            <a:extLst>
              <a:ext uri="{FF2B5EF4-FFF2-40B4-BE49-F238E27FC236}">
                <a16:creationId xmlns:a16="http://schemas.microsoft.com/office/drawing/2014/main" id="{BAAE5DD2-F425-1FE3-DC82-1690C388CEF5}"/>
              </a:ext>
            </a:extLst>
          </p:cNvPr>
          <p:cNvCxnSpPr>
            <a:cxnSpLocks/>
          </p:cNvCxnSpPr>
          <p:nvPr/>
        </p:nvCxnSpPr>
        <p:spPr>
          <a:xfrm>
            <a:off x="7068801" y="6591055"/>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91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C05B7253-2989-8749-F962-599FA916DBAA}"/>
              </a:ext>
            </a:extLst>
          </p:cNvPr>
          <p:cNvPicPr>
            <a:picLocks noChangeAspect="1"/>
          </p:cNvPicPr>
          <p:nvPr/>
        </p:nvPicPr>
        <p:blipFill>
          <a:blip r:embed="rId2"/>
          <a:stretch>
            <a:fillRect/>
          </a:stretch>
        </p:blipFill>
        <p:spPr>
          <a:xfrm>
            <a:off x="16965" y="144378"/>
            <a:ext cx="12593796" cy="6554805"/>
          </a:xfrm>
          <a:prstGeom prst="rect">
            <a:avLst/>
          </a:prstGeom>
        </p:spPr>
      </p:pic>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15028026-C10B-1E7D-D0FE-5D36599BA464}"/>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10" name="תיבת טקסט 9">
                <a:extLst>
                  <a:ext uri="{FF2B5EF4-FFF2-40B4-BE49-F238E27FC236}">
                    <a16:creationId xmlns:a16="http://schemas.microsoft.com/office/drawing/2014/main" id="{15028026-C10B-1E7D-D0FE-5D36599BA464}"/>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700BE231-F522-84C7-214B-E480D33F0EA4}"/>
                  </a:ext>
                </a:extLst>
              </p:cNvPr>
              <p:cNvSpPr txBox="1"/>
              <p:nvPr/>
            </p:nvSpPr>
            <p:spPr>
              <a:xfrm>
                <a:off x="2478702" y="2306597"/>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r>
                        <a:rPr lang="en-GB" b="1" i="1" baseline="-25000" dirty="0" smtClean="0">
                          <a:solidFill>
                            <a:schemeClr val="accent6">
                              <a:lumMod val="75000"/>
                            </a:schemeClr>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12" name="תיבת טקסט 11">
                <a:extLst>
                  <a:ext uri="{FF2B5EF4-FFF2-40B4-BE49-F238E27FC236}">
                    <a16:creationId xmlns:a16="http://schemas.microsoft.com/office/drawing/2014/main" id="{700BE231-F522-84C7-214B-E480D33F0EA4}"/>
                  </a:ext>
                </a:extLst>
              </p:cNvPr>
              <p:cNvSpPr txBox="1">
                <a:spLocks noRot="1" noChangeAspect="1" noMove="1" noResize="1" noEditPoints="1" noAdjustHandles="1" noChangeArrowheads="1" noChangeShapeType="1" noTextEdit="1"/>
              </p:cNvSpPr>
              <p:nvPr/>
            </p:nvSpPr>
            <p:spPr>
              <a:xfrm>
                <a:off x="2478702" y="2306597"/>
                <a:ext cx="841951" cy="369332"/>
              </a:xfrm>
              <a:prstGeom prst="rect">
                <a:avLst/>
              </a:prstGeom>
              <a:blipFill>
                <a:blip r:embed="rId4"/>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E2F4AC6B-A3D6-6035-9B7C-E639368D52F7}"/>
                  </a:ext>
                </a:extLst>
              </p:cNvPr>
              <p:cNvSpPr txBox="1"/>
              <p:nvPr/>
            </p:nvSpPr>
            <p:spPr>
              <a:xfrm>
                <a:off x="6299994" y="2665923"/>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r>
                        <a:rPr lang="en-GB" b="1" i="1" baseline="-25000" dirty="0" smtClean="0">
                          <a:solidFill>
                            <a:srgbClr val="FF0000"/>
                          </a:solidFill>
                          <a:latin typeface="Cambria Math" panose="02040503050406030204" pitchFamily="18" charset="0"/>
                        </a:rPr>
                        <m:t>𝟖</m:t>
                      </m:r>
                    </m:oMath>
                  </m:oMathPara>
                </a14:m>
                <a:endParaRPr lang="en-IL" b="1" baseline="-25000" dirty="0">
                  <a:solidFill>
                    <a:schemeClr val="accent6">
                      <a:lumMod val="75000"/>
                    </a:schemeClr>
                  </a:solidFill>
                </a:endParaRPr>
              </a:p>
            </p:txBody>
          </p:sp>
        </mc:Choice>
        <mc:Fallback xmlns="">
          <p:sp>
            <p:nvSpPr>
              <p:cNvPr id="13" name="תיבת טקסט 12">
                <a:extLst>
                  <a:ext uri="{FF2B5EF4-FFF2-40B4-BE49-F238E27FC236}">
                    <a16:creationId xmlns:a16="http://schemas.microsoft.com/office/drawing/2014/main" id="{E2F4AC6B-A3D6-6035-9B7C-E639368D52F7}"/>
                  </a:ext>
                </a:extLst>
              </p:cNvPr>
              <p:cNvSpPr txBox="1">
                <a:spLocks noRot="1" noChangeAspect="1" noMove="1" noResize="1" noEditPoints="1" noAdjustHandles="1" noChangeArrowheads="1" noChangeShapeType="1" noTextEdit="1"/>
              </p:cNvSpPr>
              <p:nvPr/>
            </p:nvSpPr>
            <p:spPr>
              <a:xfrm>
                <a:off x="6299994" y="2665923"/>
                <a:ext cx="918953" cy="369332"/>
              </a:xfrm>
              <a:prstGeom prst="rect">
                <a:avLst/>
              </a:prstGeom>
              <a:blipFill>
                <a:blip r:embed="rId5"/>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655204C2-AC6A-7593-2E2C-8A22AE524273}"/>
                  </a:ext>
                </a:extLst>
              </p:cNvPr>
              <p:cNvSpPr txBox="1"/>
              <p:nvPr/>
            </p:nvSpPr>
            <p:spPr>
              <a:xfrm>
                <a:off x="3574441" y="1772651"/>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FF00"/>
                          </a:solidFill>
                          <a:latin typeface="Cambria Math" panose="02040503050406030204" pitchFamily="18" charset="0"/>
                        </a:rPr>
                        <m:t>    </m:t>
                      </m:r>
                      <m:r>
                        <a:rPr lang="en-GB" b="1" i="1" baseline="-25000" dirty="0" smtClean="0">
                          <a:solidFill>
                            <a:srgbClr val="FFFF00"/>
                          </a:solidFill>
                          <a:latin typeface="Cambria Math" panose="02040503050406030204" pitchFamily="18" charset="0"/>
                        </a:rPr>
                        <m:t>𝟏𝟏𝟐𝟑</m:t>
                      </m:r>
                      <m:r>
                        <a:rPr lang="en-GB" b="1" i="1" dirty="0" smtClean="0">
                          <a:solidFill>
                            <a:srgbClr val="FFFF00"/>
                          </a:solidFill>
                          <a:latin typeface="Cambria Math" panose="02040503050406030204" pitchFamily="18" charset="0"/>
                        </a:rPr>
                        <m:t>𝑵𝒂</m:t>
                      </m:r>
                    </m:oMath>
                  </m:oMathPara>
                </a14:m>
                <a:endParaRPr lang="en-IL" b="1" baseline="-25000" dirty="0">
                  <a:solidFill>
                    <a:srgbClr val="FFFF00"/>
                  </a:solidFill>
                </a:endParaRPr>
              </a:p>
            </p:txBody>
          </p:sp>
        </mc:Choice>
        <mc:Fallback xmlns="">
          <p:sp>
            <p:nvSpPr>
              <p:cNvPr id="14" name="תיבת טקסט 13">
                <a:extLst>
                  <a:ext uri="{FF2B5EF4-FFF2-40B4-BE49-F238E27FC236}">
                    <a16:creationId xmlns:a16="http://schemas.microsoft.com/office/drawing/2014/main" id="{655204C2-AC6A-7593-2E2C-8A22AE524273}"/>
                  </a:ext>
                </a:extLst>
              </p:cNvPr>
              <p:cNvSpPr txBox="1">
                <a:spLocks noRot="1" noChangeAspect="1" noMove="1" noResize="1" noEditPoints="1" noAdjustHandles="1" noChangeArrowheads="1" noChangeShapeType="1" noTextEdit="1"/>
              </p:cNvSpPr>
              <p:nvPr/>
            </p:nvSpPr>
            <p:spPr>
              <a:xfrm>
                <a:off x="3574441" y="1772651"/>
                <a:ext cx="1074562" cy="369332"/>
              </a:xfrm>
              <a:prstGeom prst="rect">
                <a:avLst/>
              </a:prstGeom>
              <a:blipFill>
                <a:blip r:embed="rId6"/>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113F5D57-9ED2-F640-57EB-5C35BBB92E7A}"/>
                  </a:ext>
                </a:extLst>
              </p:cNvPr>
              <p:cNvSpPr txBox="1"/>
              <p:nvPr/>
            </p:nvSpPr>
            <p:spPr>
              <a:xfrm>
                <a:off x="1641020" y="1667922"/>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FFC000"/>
                          </a:solidFill>
                          <a:latin typeface="Cambria Math" panose="02040503050406030204" pitchFamily="18" charset="0"/>
                        </a:rPr>
                        <m:t>𝟏𝟒𝟐𝟖</m:t>
                      </m:r>
                      <m:r>
                        <a:rPr lang="en-GB" b="1" i="1" dirty="0" smtClean="0">
                          <a:solidFill>
                            <a:srgbClr val="FFC000"/>
                          </a:solidFill>
                          <a:latin typeface="Cambria Math" panose="02040503050406030204" pitchFamily="18" charset="0"/>
                        </a:rPr>
                        <m:t>𝑺𝒊</m:t>
                      </m:r>
                    </m:oMath>
                  </m:oMathPara>
                </a14:m>
                <a:endParaRPr lang="en-IL" b="1" baseline="-25000" dirty="0">
                  <a:solidFill>
                    <a:srgbClr val="FFC000"/>
                  </a:solidFill>
                </a:endParaRPr>
              </a:p>
            </p:txBody>
          </p:sp>
        </mc:Choice>
        <mc:Fallback xmlns="">
          <p:sp>
            <p:nvSpPr>
              <p:cNvPr id="15" name="תיבת טקסט 14">
                <a:extLst>
                  <a:ext uri="{FF2B5EF4-FFF2-40B4-BE49-F238E27FC236}">
                    <a16:creationId xmlns:a16="http://schemas.microsoft.com/office/drawing/2014/main" id="{113F5D57-9ED2-F640-57EB-5C35BBB92E7A}"/>
                  </a:ext>
                </a:extLst>
              </p:cNvPr>
              <p:cNvSpPr txBox="1">
                <a:spLocks noRot="1" noChangeAspect="1" noMove="1" noResize="1" noEditPoints="1" noAdjustHandles="1" noChangeArrowheads="1" noChangeShapeType="1" noTextEdit="1"/>
              </p:cNvSpPr>
              <p:nvPr/>
            </p:nvSpPr>
            <p:spPr>
              <a:xfrm>
                <a:off x="1641020" y="1667922"/>
                <a:ext cx="1074562" cy="369332"/>
              </a:xfrm>
              <a:prstGeom prst="rect">
                <a:avLst/>
              </a:prstGeom>
              <a:blipFill>
                <a:blip r:embed="rId7"/>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4562583E-A0F5-C7FF-821E-2546CE36C4D9}"/>
                  </a:ext>
                </a:extLst>
              </p:cNvPr>
              <p:cNvSpPr txBox="1"/>
              <p:nvPr/>
            </p:nvSpPr>
            <p:spPr>
              <a:xfrm>
                <a:off x="4456871" y="4795766"/>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7030A0"/>
                          </a:solidFill>
                          <a:latin typeface="Cambria Math" panose="02040503050406030204" pitchFamily="18" charset="0"/>
                        </a:rPr>
                        <m:t>𝟏𝟖</m:t>
                      </m:r>
                      <m:r>
                        <a:rPr lang="en-GB" b="1" i="1" baseline="30000" dirty="0" smtClean="0">
                          <a:solidFill>
                            <a:srgbClr val="7030A0"/>
                          </a:solidFill>
                          <a:latin typeface="Cambria Math" panose="02040503050406030204" pitchFamily="18" charset="0"/>
                        </a:rPr>
                        <m:t>𝟒𝟎</m:t>
                      </m:r>
                      <m:r>
                        <a:rPr lang="en-GB" b="1" i="1" dirty="0" smtClean="0">
                          <a:solidFill>
                            <a:srgbClr val="7030A0"/>
                          </a:solidFill>
                          <a:latin typeface="Cambria Math" panose="02040503050406030204" pitchFamily="18" charset="0"/>
                        </a:rPr>
                        <m:t>𝑨𝒓</m:t>
                      </m:r>
                    </m:oMath>
                  </m:oMathPara>
                </a14:m>
                <a:endParaRPr lang="en-IL" b="1" baseline="-25000" dirty="0">
                  <a:solidFill>
                    <a:srgbClr val="FFC000"/>
                  </a:solidFill>
                </a:endParaRPr>
              </a:p>
            </p:txBody>
          </p:sp>
        </mc:Choice>
        <mc:Fallback xmlns="">
          <p:sp>
            <p:nvSpPr>
              <p:cNvPr id="16" name="תיבת טקסט 15">
                <a:extLst>
                  <a:ext uri="{FF2B5EF4-FFF2-40B4-BE49-F238E27FC236}">
                    <a16:creationId xmlns:a16="http://schemas.microsoft.com/office/drawing/2014/main" id="{4562583E-A0F5-C7FF-821E-2546CE36C4D9}"/>
                  </a:ext>
                </a:extLst>
              </p:cNvPr>
              <p:cNvSpPr txBox="1">
                <a:spLocks noRot="1" noChangeAspect="1" noMove="1" noResize="1" noEditPoints="1" noAdjustHandles="1" noChangeArrowheads="1" noChangeShapeType="1" noTextEdit="1"/>
              </p:cNvSpPr>
              <p:nvPr/>
            </p:nvSpPr>
            <p:spPr>
              <a:xfrm>
                <a:off x="4456871" y="4795766"/>
                <a:ext cx="1074562" cy="369332"/>
              </a:xfrm>
              <a:prstGeom prst="rect">
                <a:avLst/>
              </a:prstGeom>
              <a:blipFill>
                <a:blip r:embed="rId8"/>
                <a:stretch>
                  <a:fillRect b="-1667"/>
                </a:stretch>
              </a:blipFill>
            </p:spPr>
            <p:txBody>
              <a:bodyPr/>
              <a:lstStyle/>
              <a:p>
                <a:r>
                  <a:rPr lang="en-IL">
                    <a:noFill/>
                  </a:rPr>
                  <a:t> </a:t>
                </a:r>
              </a:p>
            </p:txBody>
          </p:sp>
        </mc:Fallback>
      </mc:AlternateContent>
    </p:spTree>
    <p:extLst>
      <p:ext uri="{BB962C8B-B14F-4D97-AF65-F5344CB8AC3E}">
        <p14:creationId xmlns:p14="http://schemas.microsoft.com/office/powerpoint/2010/main" val="225519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E0D568AE-00BE-9C74-F6F9-3437806F9550}"/>
              </a:ext>
            </a:extLst>
          </p:cNvPr>
          <p:cNvPicPr>
            <a:picLocks noChangeAspect="1"/>
          </p:cNvPicPr>
          <p:nvPr/>
        </p:nvPicPr>
        <p:blipFill>
          <a:blip r:embed="rId2"/>
          <a:stretch>
            <a:fillRect/>
          </a:stretch>
        </p:blipFill>
        <p:spPr>
          <a:xfrm>
            <a:off x="20497" y="90202"/>
            <a:ext cx="12579491" cy="6666733"/>
          </a:xfrm>
          <a:prstGeom prst="rect">
            <a:avLst/>
          </a:prstGeom>
        </p:spPr>
      </p:pic>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F1A95E2E-41E6-47BB-950A-E9AC9B22EC86}"/>
                  </a:ext>
                </a:extLst>
              </p:cNvPr>
              <p:cNvSpPr txBox="1"/>
              <p:nvPr/>
            </p:nvSpPr>
            <p:spPr>
              <a:xfrm>
                <a:off x="4283616" y="1496500"/>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14" name="תיבת טקסט 13">
                <a:extLst>
                  <a:ext uri="{FF2B5EF4-FFF2-40B4-BE49-F238E27FC236}">
                    <a16:creationId xmlns:a16="http://schemas.microsoft.com/office/drawing/2014/main" id="{F1A95E2E-41E6-47BB-950A-E9AC9B22EC86}"/>
                  </a:ext>
                </a:extLst>
              </p:cNvPr>
              <p:cNvSpPr txBox="1">
                <a:spLocks noRot="1" noChangeAspect="1" noMove="1" noResize="1" noEditPoints="1" noAdjustHandles="1" noChangeArrowheads="1" noChangeShapeType="1" noTextEdit="1"/>
              </p:cNvSpPr>
              <p:nvPr/>
            </p:nvSpPr>
            <p:spPr>
              <a:xfrm>
                <a:off x="4283616" y="1496500"/>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D2AA86A1-F44E-8186-B49C-7A6D05E9483E}"/>
                  </a:ext>
                </a:extLst>
              </p:cNvPr>
              <p:cNvSpPr txBox="1"/>
              <p:nvPr/>
            </p:nvSpPr>
            <p:spPr>
              <a:xfrm>
                <a:off x="2425673" y="2875002"/>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r>
                        <a:rPr lang="en-GB" b="1" i="1" baseline="-25000" dirty="0" smtClean="0">
                          <a:solidFill>
                            <a:schemeClr val="accent6">
                              <a:lumMod val="75000"/>
                            </a:schemeClr>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15" name="תיבת טקסט 14">
                <a:extLst>
                  <a:ext uri="{FF2B5EF4-FFF2-40B4-BE49-F238E27FC236}">
                    <a16:creationId xmlns:a16="http://schemas.microsoft.com/office/drawing/2014/main" id="{D2AA86A1-F44E-8186-B49C-7A6D05E9483E}"/>
                  </a:ext>
                </a:extLst>
              </p:cNvPr>
              <p:cNvSpPr txBox="1">
                <a:spLocks noRot="1" noChangeAspect="1" noMove="1" noResize="1" noEditPoints="1" noAdjustHandles="1" noChangeArrowheads="1" noChangeShapeType="1" noTextEdit="1"/>
              </p:cNvSpPr>
              <p:nvPr/>
            </p:nvSpPr>
            <p:spPr>
              <a:xfrm>
                <a:off x="2425673" y="2875002"/>
                <a:ext cx="841951" cy="369332"/>
              </a:xfrm>
              <a:prstGeom prst="rect">
                <a:avLst/>
              </a:prstGeom>
              <a:blipFill>
                <a:blip r:embed="rId4"/>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9E6F79F2-6010-A633-9F5B-76DBC0B8AA54}"/>
                  </a:ext>
                </a:extLst>
              </p:cNvPr>
              <p:cNvSpPr txBox="1"/>
              <p:nvPr/>
            </p:nvSpPr>
            <p:spPr>
              <a:xfrm>
                <a:off x="6555376" y="3218980"/>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r>
                        <a:rPr lang="en-GB" b="1" i="1" baseline="-25000" dirty="0" smtClean="0">
                          <a:solidFill>
                            <a:srgbClr val="FF0000"/>
                          </a:solidFill>
                          <a:latin typeface="Cambria Math" panose="02040503050406030204" pitchFamily="18" charset="0"/>
                        </a:rPr>
                        <m:t>𝟖</m:t>
                      </m:r>
                    </m:oMath>
                  </m:oMathPara>
                </a14:m>
                <a:endParaRPr lang="en-IL" b="1" baseline="-25000" dirty="0">
                  <a:solidFill>
                    <a:schemeClr val="accent6">
                      <a:lumMod val="75000"/>
                    </a:schemeClr>
                  </a:solidFill>
                </a:endParaRPr>
              </a:p>
            </p:txBody>
          </p:sp>
        </mc:Choice>
        <mc:Fallback xmlns="">
          <p:sp>
            <p:nvSpPr>
              <p:cNvPr id="16" name="תיבת טקסט 15">
                <a:extLst>
                  <a:ext uri="{FF2B5EF4-FFF2-40B4-BE49-F238E27FC236}">
                    <a16:creationId xmlns:a16="http://schemas.microsoft.com/office/drawing/2014/main" id="{9E6F79F2-6010-A633-9F5B-76DBC0B8AA54}"/>
                  </a:ext>
                </a:extLst>
              </p:cNvPr>
              <p:cNvSpPr txBox="1">
                <a:spLocks noRot="1" noChangeAspect="1" noMove="1" noResize="1" noEditPoints="1" noAdjustHandles="1" noChangeArrowheads="1" noChangeShapeType="1" noTextEdit="1"/>
              </p:cNvSpPr>
              <p:nvPr/>
            </p:nvSpPr>
            <p:spPr>
              <a:xfrm>
                <a:off x="6555376" y="3218980"/>
                <a:ext cx="918953" cy="369332"/>
              </a:xfrm>
              <a:prstGeom prst="rect">
                <a:avLst/>
              </a:prstGeom>
              <a:blipFill>
                <a:blip r:embed="rId5"/>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B18D7B4B-5940-6902-6404-AA0031FEB6EA}"/>
                  </a:ext>
                </a:extLst>
              </p:cNvPr>
              <p:cNvSpPr txBox="1"/>
              <p:nvPr/>
            </p:nvSpPr>
            <p:spPr>
              <a:xfrm>
                <a:off x="3836938" y="2650469"/>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FF00"/>
                          </a:solidFill>
                          <a:latin typeface="Cambria Math" panose="02040503050406030204" pitchFamily="18" charset="0"/>
                        </a:rPr>
                        <m:t>    </m:t>
                      </m:r>
                      <m:r>
                        <a:rPr lang="en-GB" b="1" i="1" baseline="-25000" dirty="0" smtClean="0">
                          <a:solidFill>
                            <a:srgbClr val="FFFF00"/>
                          </a:solidFill>
                          <a:latin typeface="Cambria Math" panose="02040503050406030204" pitchFamily="18" charset="0"/>
                        </a:rPr>
                        <m:t>𝟏𝟏𝟐𝟑</m:t>
                      </m:r>
                      <m:r>
                        <a:rPr lang="en-GB" b="1" i="1" dirty="0" smtClean="0">
                          <a:solidFill>
                            <a:srgbClr val="FFFF00"/>
                          </a:solidFill>
                          <a:latin typeface="Cambria Math" panose="02040503050406030204" pitchFamily="18" charset="0"/>
                        </a:rPr>
                        <m:t>𝑵𝒂</m:t>
                      </m:r>
                    </m:oMath>
                  </m:oMathPara>
                </a14:m>
                <a:endParaRPr lang="en-IL" b="1" baseline="-25000" dirty="0">
                  <a:solidFill>
                    <a:srgbClr val="FFFF00"/>
                  </a:solidFill>
                </a:endParaRPr>
              </a:p>
            </p:txBody>
          </p:sp>
        </mc:Choice>
        <mc:Fallback xmlns="">
          <p:sp>
            <p:nvSpPr>
              <p:cNvPr id="17" name="תיבת טקסט 16">
                <a:extLst>
                  <a:ext uri="{FF2B5EF4-FFF2-40B4-BE49-F238E27FC236}">
                    <a16:creationId xmlns:a16="http://schemas.microsoft.com/office/drawing/2014/main" id="{B18D7B4B-5940-6902-6404-AA0031FEB6EA}"/>
                  </a:ext>
                </a:extLst>
              </p:cNvPr>
              <p:cNvSpPr txBox="1">
                <a:spLocks noRot="1" noChangeAspect="1" noMove="1" noResize="1" noEditPoints="1" noAdjustHandles="1" noChangeArrowheads="1" noChangeShapeType="1" noTextEdit="1"/>
              </p:cNvSpPr>
              <p:nvPr/>
            </p:nvSpPr>
            <p:spPr>
              <a:xfrm>
                <a:off x="3836938" y="2650469"/>
                <a:ext cx="1074562" cy="369332"/>
              </a:xfrm>
              <a:prstGeom prst="rect">
                <a:avLst/>
              </a:prstGeom>
              <a:blipFill>
                <a:blip r:embed="rId6"/>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תיבת טקסט 17">
                <a:extLst>
                  <a:ext uri="{FF2B5EF4-FFF2-40B4-BE49-F238E27FC236}">
                    <a16:creationId xmlns:a16="http://schemas.microsoft.com/office/drawing/2014/main" id="{F99AB1B1-7D8D-6517-EC8E-CE12DF416BF5}"/>
                  </a:ext>
                </a:extLst>
              </p:cNvPr>
              <p:cNvSpPr txBox="1"/>
              <p:nvPr/>
            </p:nvSpPr>
            <p:spPr>
              <a:xfrm>
                <a:off x="1649413" y="2279668"/>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FFC000"/>
                          </a:solidFill>
                          <a:latin typeface="Cambria Math" panose="02040503050406030204" pitchFamily="18" charset="0"/>
                        </a:rPr>
                        <m:t>𝟏𝟒𝟐𝟖</m:t>
                      </m:r>
                      <m:r>
                        <a:rPr lang="en-GB" b="1" i="1" dirty="0" smtClean="0">
                          <a:solidFill>
                            <a:srgbClr val="FFC000"/>
                          </a:solidFill>
                          <a:latin typeface="Cambria Math" panose="02040503050406030204" pitchFamily="18" charset="0"/>
                        </a:rPr>
                        <m:t>𝑺𝒊</m:t>
                      </m:r>
                    </m:oMath>
                  </m:oMathPara>
                </a14:m>
                <a:endParaRPr lang="en-IL" b="1" baseline="-25000" dirty="0">
                  <a:solidFill>
                    <a:srgbClr val="FFC000"/>
                  </a:solidFill>
                </a:endParaRPr>
              </a:p>
            </p:txBody>
          </p:sp>
        </mc:Choice>
        <mc:Fallback xmlns="">
          <p:sp>
            <p:nvSpPr>
              <p:cNvPr id="18" name="תיבת טקסט 17">
                <a:extLst>
                  <a:ext uri="{FF2B5EF4-FFF2-40B4-BE49-F238E27FC236}">
                    <a16:creationId xmlns:a16="http://schemas.microsoft.com/office/drawing/2014/main" id="{F99AB1B1-7D8D-6517-EC8E-CE12DF416BF5}"/>
                  </a:ext>
                </a:extLst>
              </p:cNvPr>
              <p:cNvSpPr txBox="1">
                <a:spLocks noRot="1" noChangeAspect="1" noMove="1" noResize="1" noEditPoints="1" noAdjustHandles="1" noChangeArrowheads="1" noChangeShapeType="1" noTextEdit="1"/>
              </p:cNvSpPr>
              <p:nvPr/>
            </p:nvSpPr>
            <p:spPr>
              <a:xfrm>
                <a:off x="1649413" y="2279668"/>
                <a:ext cx="1074562" cy="369332"/>
              </a:xfrm>
              <a:prstGeom prst="rect">
                <a:avLst/>
              </a:prstGeom>
              <a:blipFill>
                <a:blip r:embed="rId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תיבת טקסט 18">
                <a:extLst>
                  <a:ext uri="{FF2B5EF4-FFF2-40B4-BE49-F238E27FC236}">
                    <a16:creationId xmlns:a16="http://schemas.microsoft.com/office/drawing/2014/main" id="{9A66421A-8C78-D22D-153B-BBFA824202DC}"/>
                  </a:ext>
                </a:extLst>
              </p:cNvPr>
              <p:cNvSpPr txBox="1"/>
              <p:nvPr/>
            </p:nvSpPr>
            <p:spPr>
              <a:xfrm>
                <a:off x="3924648" y="4755770"/>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7030A0"/>
                          </a:solidFill>
                          <a:latin typeface="Cambria Math" panose="02040503050406030204" pitchFamily="18" charset="0"/>
                        </a:rPr>
                        <m:t>𝟏𝟖</m:t>
                      </m:r>
                      <m:r>
                        <a:rPr lang="en-GB" b="1" i="1" baseline="30000" dirty="0" smtClean="0">
                          <a:solidFill>
                            <a:srgbClr val="7030A0"/>
                          </a:solidFill>
                          <a:latin typeface="Cambria Math" panose="02040503050406030204" pitchFamily="18" charset="0"/>
                        </a:rPr>
                        <m:t>𝟒𝟎</m:t>
                      </m:r>
                      <m:r>
                        <a:rPr lang="en-GB" b="1" i="1" dirty="0" smtClean="0">
                          <a:solidFill>
                            <a:srgbClr val="7030A0"/>
                          </a:solidFill>
                          <a:latin typeface="Cambria Math" panose="02040503050406030204" pitchFamily="18" charset="0"/>
                        </a:rPr>
                        <m:t>𝑨𝒓</m:t>
                      </m:r>
                    </m:oMath>
                  </m:oMathPara>
                </a14:m>
                <a:endParaRPr lang="en-IL" b="1" baseline="-25000" dirty="0">
                  <a:solidFill>
                    <a:srgbClr val="FFC000"/>
                  </a:solidFill>
                </a:endParaRPr>
              </a:p>
            </p:txBody>
          </p:sp>
        </mc:Choice>
        <mc:Fallback xmlns="">
          <p:sp>
            <p:nvSpPr>
              <p:cNvPr id="19" name="תיבת טקסט 18">
                <a:extLst>
                  <a:ext uri="{FF2B5EF4-FFF2-40B4-BE49-F238E27FC236}">
                    <a16:creationId xmlns:a16="http://schemas.microsoft.com/office/drawing/2014/main" id="{9A66421A-8C78-D22D-153B-BBFA824202DC}"/>
                  </a:ext>
                </a:extLst>
              </p:cNvPr>
              <p:cNvSpPr txBox="1">
                <a:spLocks noRot="1" noChangeAspect="1" noMove="1" noResize="1" noEditPoints="1" noAdjustHandles="1" noChangeArrowheads="1" noChangeShapeType="1" noTextEdit="1"/>
              </p:cNvSpPr>
              <p:nvPr/>
            </p:nvSpPr>
            <p:spPr>
              <a:xfrm>
                <a:off x="3924648" y="4755770"/>
                <a:ext cx="1074562" cy="369332"/>
              </a:xfrm>
              <a:prstGeom prst="rect">
                <a:avLst/>
              </a:prstGeom>
              <a:blipFill>
                <a:blip r:embed="rId8"/>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2" name="תיבת טקסט 21">
                <a:extLst>
                  <a:ext uri="{FF2B5EF4-FFF2-40B4-BE49-F238E27FC236}">
                    <a16:creationId xmlns:a16="http://schemas.microsoft.com/office/drawing/2014/main" id="{7B0BDB4E-79DA-915F-DCA4-A2D8D727E722}"/>
                  </a:ext>
                </a:extLst>
              </p:cNvPr>
              <p:cNvSpPr txBox="1"/>
              <p:nvPr/>
            </p:nvSpPr>
            <p:spPr>
              <a:xfrm>
                <a:off x="1351111" y="928604"/>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tx1"/>
                          </a:solidFill>
                          <a:latin typeface="Cambria Math" panose="02040503050406030204" pitchFamily="18" charset="0"/>
                        </a:rPr>
                        <m:t>𝟓𝟒</m:t>
                      </m:r>
                      <m:r>
                        <a:rPr lang="en-GB" b="1" i="1" baseline="30000" dirty="0" smtClean="0">
                          <a:solidFill>
                            <a:schemeClr val="tx1"/>
                          </a:solidFill>
                          <a:latin typeface="Cambria Math" panose="02040503050406030204" pitchFamily="18" charset="0"/>
                        </a:rPr>
                        <m:t>𝟏𝟑𝟐</m:t>
                      </m:r>
                      <m:r>
                        <a:rPr lang="en-GB" b="1" i="1" dirty="0" smtClean="0">
                          <a:solidFill>
                            <a:schemeClr val="tx1">
                              <a:lumMod val="95000"/>
                              <a:lumOff val="5000"/>
                            </a:schemeClr>
                          </a:solidFill>
                          <a:latin typeface="Cambria Math" panose="02040503050406030204" pitchFamily="18" charset="0"/>
                        </a:rPr>
                        <m:t>𝑿𝒆</m:t>
                      </m:r>
                    </m:oMath>
                  </m:oMathPara>
                </a14:m>
                <a:endParaRPr lang="en-IL" b="1" baseline="-25000" dirty="0">
                  <a:solidFill>
                    <a:schemeClr val="tx1">
                      <a:lumMod val="95000"/>
                      <a:lumOff val="5000"/>
                    </a:schemeClr>
                  </a:solidFill>
                </a:endParaRPr>
              </a:p>
            </p:txBody>
          </p:sp>
        </mc:Choice>
        <mc:Fallback xmlns="">
          <p:sp>
            <p:nvSpPr>
              <p:cNvPr id="22" name="תיבת טקסט 21">
                <a:extLst>
                  <a:ext uri="{FF2B5EF4-FFF2-40B4-BE49-F238E27FC236}">
                    <a16:creationId xmlns:a16="http://schemas.microsoft.com/office/drawing/2014/main" id="{7B0BDB4E-79DA-915F-DCA4-A2D8D727E722}"/>
                  </a:ext>
                </a:extLst>
              </p:cNvPr>
              <p:cNvSpPr txBox="1">
                <a:spLocks noRot="1" noChangeAspect="1" noMove="1" noResize="1" noEditPoints="1" noAdjustHandles="1" noChangeArrowheads="1" noChangeShapeType="1" noTextEdit="1"/>
              </p:cNvSpPr>
              <p:nvPr/>
            </p:nvSpPr>
            <p:spPr>
              <a:xfrm>
                <a:off x="1351111" y="928604"/>
                <a:ext cx="1074562" cy="369332"/>
              </a:xfrm>
              <a:prstGeom prst="rect">
                <a:avLst/>
              </a:prstGeom>
              <a:blipFill>
                <a:blip r:embed="rId9"/>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233496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F5E59E82-6C8D-B085-D282-E196133D01CA}"/>
              </a:ext>
            </a:extLst>
          </p:cNvPr>
          <p:cNvPicPr>
            <a:picLocks noChangeAspect="1"/>
          </p:cNvPicPr>
          <p:nvPr/>
        </p:nvPicPr>
        <p:blipFill>
          <a:blip r:embed="rId2"/>
          <a:stretch>
            <a:fillRect/>
          </a:stretch>
        </p:blipFill>
        <p:spPr>
          <a:xfrm>
            <a:off x="0" y="112797"/>
            <a:ext cx="12599988" cy="6632406"/>
          </a:xfrm>
          <a:prstGeom prst="rect">
            <a:avLst/>
          </a:prstGeom>
        </p:spPr>
      </p:pic>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FA9597B9-6082-9D82-512B-B33C78985AF2}"/>
                  </a:ext>
                </a:extLst>
              </p:cNvPr>
              <p:cNvSpPr txBox="1"/>
              <p:nvPr/>
            </p:nvSpPr>
            <p:spPr>
              <a:xfrm>
                <a:off x="8778615" y="4044887"/>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2" name="תיבת טקסט 1">
                <a:extLst>
                  <a:ext uri="{FF2B5EF4-FFF2-40B4-BE49-F238E27FC236}">
                    <a16:creationId xmlns:a16="http://schemas.microsoft.com/office/drawing/2014/main" id="{FA9597B9-6082-9D82-512B-B33C78985AF2}"/>
                  </a:ext>
                </a:extLst>
              </p:cNvPr>
              <p:cNvSpPr txBox="1">
                <a:spLocks noRot="1" noChangeAspect="1" noMove="1" noResize="1" noEditPoints="1" noAdjustHandles="1" noChangeArrowheads="1" noChangeShapeType="1" noTextEdit="1"/>
              </p:cNvSpPr>
              <p:nvPr/>
            </p:nvSpPr>
            <p:spPr>
              <a:xfrm>
                <a:off x="8778615" y="4044887"/>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3A62E5B9-1F5E-0022-6FD4-89FE85131B54}"/>
                  </a:ext>
                </a:extLst>
              </p:cNvPr>
              <p:cNvSpPr txBox="1"/>
              <p:nvPr/>
            </p:nvSpPr>
            <p:spPr>
              <a:xfrm>
                <a:off x="11334755" y="3860221"/>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119F14"/>
                          </a:solidFill>
                          <a:latin typeface="Cambria Math" panose="02040503050406030204" pitchFamily="18" charset="0"/>
                        </a:rPr>
                        <m:t>𝟏</m:t>
                      </m:r>
                      <m:r>
                        <a:rPr lang="en-GB" b="1" i="1" baseline="30000" dirty="0" smtClean="0">
                          <a:solidFill>
                            <a:srgbClr val="119F14"/>
                          </a:solidFill>
                          <a:latin typeface="Cambria Math" panose="02040503050406030204" pitchFamily="18" charset="0"/>
                        </a:rPr>
                        <m:t>𝟐</m:t>
                      </m:r>
                      <m:r>
                        <a:rPr lang="en-GB" b="1" i="1" dirty="0" smtClean="0">
                          <a:solidFill>
                            <a:srgbClr val="119F14"/>
                          </a:solidFill>
                          <a:latin typeface="Cambria Math" panose="02040503050406030204" pitchFamily="18" charset="0"/>
                        </a:rPr>
                        <m:t>𝑯</m:t>
                      </m:r>
                      <m:r>
                        <a:rPr lang="en-GB" b="1" i="1" baseline="-25000" dirty="0" smtClean="0">
                          <a:solidFill>
                            <a:srgbClr val="119F14"/>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3" name="תיבת טקסט 2">
                <a:extLst>
                  <a:ext uri="{FF2B5EF4-FFF2-40B4-BE49-F238E27FC236}">
                    <a16:creationId xmlns:a16="http://schemas.microsoft.com/office/drawing/2014/main" id="{3A62E5B9-1F5E-0022-6FD4-89FE85131B54}"/>
                  </a:ext>
                </a:extLst>
              </p:cNvPr>
              <p:cNvSpPr txBox="1">
                <a:spLocks noRot="1" noChangeAspect="1" noMove="1" noResize="1" noEditPoints="1" noAdjustHandles="1" noChangeArrowheads="1" noChangeShapeType="1" noTextEdit="1"/>
              </p:cNvSpPr>
              <p:nvPr/>
            </p:nvSpPr>
            <p:spPr>
              <a:xfrm>
                <a:off x="11334755" y="3860221"/>
                <a:ext cx="841951" cy="369332"/>
              </a:xfrm>
              <a:prstGeom prst="rect">
                <a:avLst/>
              </a:prstGeom>
              <a:blipFill>
                <a:blip r:embed="rId4"/>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ECC3B7BD-6F43-E904-D0E3-7574B9B1DE2F}"/>
                  </a:ext>
                </a:extLst>
              </p:cNvPr>
              <p:cNvSpPr txBox="1"/>
              <p:nvPr/>
            </p:nvSpPr>
            <p:spPr>
              <a:xfrm>
                <a:off x="5529973" y="4720709"/>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r>
                        <a:rPr lang="en-GB" b="1" i="1" baseline="-25000" dirty="0" smtClean="0">
                          <a:solidFill>
                            <a:srgbClr val="FF0000"/>
                          </a:solidFill>
                          <a:latin typeface="Cambria Math" panose="02040503050406030204" pitchFamily="18" charset="0"/>
                        </a:rPr>
                        <m:t>𝟖</m:t>
                      </m:r>
                    </m:oMath>
                  </m:oMathPara>
                </a14:m>
                <a:endParaRPr lang="en-IL" b="1" baseline="-25000" dirty="0">
                  <a:solidFill>
                    <a:schemeClr val="accent6">
                      <a:lumMod val="75000"/>
                    </a:schemeClr>
                  </a:solidFill>
                </a:endParaRPr>
              </a:p>
            </p:txBody>
          </p:sp>
        </mc:Choice>
        <mc:Fallback xmlns="">
          <p:sp>
            <p:nvSpPr>
              <p:cNvPr id="4" name="תיבת טקסט 3">
                <a:extLst>
                  <a:ext uri="{FF2B5EF4-FFF2-40B4-BE49-F238E27FC236}">
                    <a16:creationId xmlns:a16="http://schemas.microsoft.com/office/drawing/2014/main" id="{ECC3B7BD-6F43-E904-D0E3-7574B9B1DE2F}"/>
                  </a:ext>
                </a:extLst>
              </p:cNvPr>
              <p:cNvSpPr txBox="1">
                <a:spLocks noRot="1" noChangeAspect="1" noMove="1" noResize="1" noEditPoints="1" noAdjustHandles="1" noChangeArrowheads="1" noChangeShapeType="1" noTextEdit="1"/>
              </p:cNvSpPr>
              <p:nvPr/>
            </p:nvSpPr>
            <p:spPr>
              <a:xfrm>
                <a:off x="5529973" y="4720709"/>
                <a:ext cx="918953" cy="369332"/>
              </a:xfrm>
              <a:prstGeom prst="rect">
                <a:avLst/>
              </a:prstGeom>
              <a:blipFill>
                <a:blip r:embed="rId5"/>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0831BC9A-4509-3368-B2F8-B08E0E6AF7F1}"/>
                  </a:ext>
                </a:extLst>
              </p:cNvPr>
              <p:cNvSpPr txBox="1"/>
              <p:nvPr/>
            </p:nvSpPr>
            <p:spPr>
              <a:xfrm>
                <a:off x="9083285" y="4446627"/>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FF00"/>
                          </a:solidFill>
                          <a:latin typeface="Cambria Math" panose="02040503050406030204" pitchFamily="18" charset="0"/>
                        </a:rPr>
                        <m:t>    </m:t>
                      </m:r>
                      <m:r>
                        <a:rPr lang="en-GB" b="1" i="1" baseline="-25000" dirty="0" smtClean="0">
                          <a:solidFill>
                            <a:srgbClr val="FFFF00"/>
                          </a:solidFill>
                          <a:latin typeface="Cambria Math" panose="02040503050406030204" pitchFamily="18" charset="0"/>
                        </a:rPr>
                        <m:t>𝟏𝟏𝟐𝟑</m:t>
                      </m:r>
                      <m:r>
                        <a:rPr lang="en-GB" b="1" i="1" dirty="0" smtClean="0">
                          <a:solidFill>
                            <a:srgbClr val="FFFF00"/>
                          </a:solidFill>
                          <a:latin typeface="Cambria Math" panose="02040503050406030204" pitchFamily="18" charset="0"/>
                        </a:rPr>
                        <m:t>𝑵𝒂</m:t>
                      </m:r>
                    </m:oMath>
                  </m:oMathPara>
                </a14:m>
                <a:endParaRPr lang="en-IL" b="1" baseline="-25000" dirty="0">
                  <a:solidFill>
                    <a:srgbClr val="FFFF00"/>
                  </a:solidFill>
                </a:endParaRPr>
              </a:p>
            </p:txBody>
          </p:sp>
        </mc:Choice>
        <mc:Fallback xmlns="">
          <p:sp>
            <p:nvSpPr>
              <p:cNvPr id="5" name="תיבת טקסט 4">
                <a:extLst>
                  <a:ext uri="{FF2B5EF4-FFF2-40B4-BE49-F238E27FC236}">
                    <a16:creationId xmlns:a16="http://schemas.microsoft.com/office/drawing/2014/main" id="{0831BC9A-4509-3368-B2F8-B08E0E6AF7F1}"/>
                  </a:ext>
                </a:extLst>
              </p:cNvPr>
              <p:cNvSpPr txBox="1">
                <a:spLocks noRot="1" noChangeAspect="1" noMove="1" noResize="1" noEditPoints="1" noAdjustHandles="1" noChangeArrowheads="1" noChangeShapeType="1" noTextEdit="1"/>
              </p:cNvSpPr>
              <p:nvPr/>
            </p:nvSpPr>
            <p:spPr>
              <a:xfrm>
                <a:off x="9083285" y="4446627"/>
                <a:ext cx="1074562" cy="369332"/>
              </a:xfrm>
              <a:prstGeom prst="rect">
                <a:avLst/>
              </a:prstGeom>
              <a:blipFill>
                <a:blip r:embed="rId6"/>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60B6A86F-3633-8567-2DEB-368B6CE42086}"/>
                  </a:ext>
                </a:extLst>
              </p:cNvPr>
              <p:cNvSpPr txBox="1"/>
              <p:nvPr/>
            </p:nvSpPr>
            <p:spPr>
              <a:xfrm>
                <a:off x="11334755" y="2048398"/>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FFC000"/>
                          </a:solidFill>
                          <a:latin typeface="Cambria Math" panose="02040503050406030204" pitchFamily="18" charset="0"/>
                        </a:rPr>
                        <m:t>𝟏𝟒𝟐𝟖</m:t>
                      </m:r>
                      <m:r>
                        <a:rPr lang="en-GB" b="1" i="1" dirty="0" smtClean="0">
                          <a:solidFill>
                            <a:srgbClr val="FFC000"/>
                          </a:solidFill>
                          <a:latin typeface="Cambria Math" panose="02040503050406030204" pitchFamily="18" charset="0"/>
                        </a:rPr>
                        <m:t>𝑺𝒊</m:t>
                      </m:r>
                    </m:oMath>
                  </m:oMathPara>
                </a14:m>
                <a:endParaRPr lang="en-IL" b="1" baseline="-25000" dirty="0">
                  <a:solidFill>
                    <a:srgbClr val="FFC000"/>
                  </a:solidFill>
                </a:endParaRPr>
              </a:p>
            </p:txBody>
          </p:sp>
        </mc:Choice>
        <mc:Fallback xmlns="">
          <p:sp>
            <p:nvSpPr>
              <p:cNvPr id="6" name="תיבת טקסט 5">
                <a:extLst>
                  <a:ext uri="{FF2B5EF4-FFF2-40B4-BE49-F238E27FC236}">
                    <a16:creationId xmlns:a16="http://schemas.microsoft.com/office/drawing/2014/main" id="{60B6A86F-3633-8567-2DEB-368B6CE42086}"/>
                  </a:ext>
                </a:extLst>
              </p:cNvPr>
              <p:cNvSpPr txBox="1">
                <a:spLocks noRot="1" noChangeAspect="1" noMove="1" noResize="1" noEditPoints="1" noAdjustHandles="1" noChangeArrowheads="1" noChangeShapeType="1" noTextEdit="1"/>
              </p:cNvSpPr>
              <p:nvPr/>
            </p:nvSpPr>
            <p:spPr>
              <a:xfrm>
                <a:off x="11334755" y="2048398"/>
                <a:ext cx="1074562" cy="369332"/>
              </a:xfrm>
              <a:prstGeom prst="rect">
                <a:avLst/>
              </a:prstGeom>
              <a:blipFill>
                <a:blip r:embed="rId7"/>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90B0A63E-D683-457D-3945-4B1C2CE9790B}"/>
                  </a:ext>
                </a:extLst>
              </p:cNvPr>
              <p:cNvSpPr txBox="1"/>
              <p:nvPr/>
            </p:nvSpPr>
            <p:spPr>
              <a:xfrm>
                <a:off x="1068778" y="4743287"/>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7030A0"/>
                          </a:solidFill>
                          <a:latin typeface="Cambria Math" panose="02040503050406030204" pitchFamily="18" charset="0"/>
                        </a:rPr>
                        <m:t>𝟏𝟖</m:t>
                      </m:r>
                      <m:r>
                        <a:rPr lang="en-GB" b="1" i="1" baseline="30000" dirty="0" smtClean="0">
                          <a:solidFill>
                            <a:srgbClr val="7030A0"/>
                          </a:solidFill>
                          <a:latin typeface="Cambria Math" panose="02040503050406030204" pitchFamily="18" charset="0"/>
                        </a:rPr>
                        <m:t>𝟒𝟎</m:t>
                      </m:r>
                      <m:r>
                        <a:rPr lang="en-GB" b="1" i="1" dirty="0" smtClean="0">
                          <a:solidFill>
                            <a:srgbClr val="7030A0"/>
                          </a:solidFill>
                          <a:latin typeface="Cambria Math" panose="02040503050406030204" pitchFamily="18" charset="0"/>
                        </a:rPr>
                        <m:t>𝑨𝒓</m:t>
                      </m:r>
                    </m:oMath>
                  </m:oMathPara>
                </a14:m>
                <a:endParaRPr lang="en-IL" b="1" baseline="-25000" dirty="0">
                  <a:solidFill>
                    <a:srgbClr val="FFC000"/>
                  </a:solidFill>
                </a:endParaRPr>
              </a:p>
            </p:txBody>
          </p:sp>
        </mc:Choice>
        <mc:Fallback xmlns="">
          <p:sp>
            <p:nvSpPr>
              <p:cNvPr id="7" name="תיבת טקסט 6">
                <a:extLst>
                  <a:ext uri="{FF2B5EF4-FFF2-40B4-BE49-F238E27FC236}">
                    <a16:creationId xmlns:a16="http://schemas.microsoft.com/office/drawing/2014/main" id="{90B0A63E-D683-457D-3945-4B1C2CE9790B}"/>
                  </a:ext>
                </a:extLst>
              </p:cNvPr>
              <p:cNvSpPr txBox="1">
                <a:spLocks noRot="1" noChangeAspect="1" noMove="1" noResize="1" noEditPoints="1" noAdjustHandles="1" noChangeArrowheads="1" noChangeShapeType="1" noTextEdit="1"/>
              </p:cNvSpPr>
              <p:nvPr/>
            </p:nvSpPr>
            <p:spPr>
              <a:xfrm>
                <a:off x="1068778" y="4743287"/>
                <a:ext cx="1074562" cy="369332"/>
              </a:xfrm>
              <a:prstGeom prst="rect">
                <a:avLst/>
              </a:prstGeom>
              <a:blipFill>
                <a:blip r:embed="rId8"/>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FF012548-FC07-0083-4233-5D3581144D0D}"/>
                  </a:ext>
                </a:extLst>
              </p:cNvPr>
              <p:cNvSpPr txBox="1"/>
              <p:nvPr/>
            </p:nvSpPr>
            <p:spPr>
              <a:xfrm>
                <a:off x="10681168" y="1159905"/>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tx1">
                              <a:lumMod val="95000"/>
                              <a:lumOff val="5000"/>
                            </a:schemeClr>
                          </a:solidFill>
                          <a:latin typeface="Cambria Math" panose="02040503050406030204" pitchFamily="18" charset="0"/>
                        </a:rPr>
                        <m:t>    </m:t>
                      </m:r>
                      <m:r>
                        <a:rPr lang="en-GB" b="1" i="1" baseline="-25000" dirty="0" smtClean="0">
                          <a:solidFill>
                            <a:schemeClr val="tx1">
                              <a:lumMod val="95000"/>
                              <a:lumOff val="5000"/>
                            </a:schemeClr>
                          </a:solidFill>
                          <a:latin typeface="Cambria Math" panose="02040503050406030204" pitchFamily="18" charset="0"/>
                        </a:rPr>
                        <m:t>𝟓𝟒𝟏𝟑𝟐</m:t>
                      </m:r>
                      <m:r>
                        <a:rPr lang="en-GB" b="1" i="1" dirty="0" smtClean="0">
                          <a:solidFill>
                            <a:schemeClr val="tx1">
                              <a:lumMod val="95000"/>
                              <a:lumOff val="5000"/>
                            </a:schemeClr>
                          </a:solidFill>
                          <a:latin typeface="Cambria Math" panose="02040503050406030204" pitchFamily="18" charset="0"/>
                        </a:rPr>
                        <m:t>𝑿𝒆</m:t>
                      </m:r>
                    </m:oMath>
                  </m:oMathPara>
                </a14:m>
                <a:endParaRPr lang="en-IL" b="1" baseline="-25000" dirty="0">
                  <a:solidFill>
                    <a:schemeClr val="tx1">
                      <a:lumMod val="95000"/>
                      <a:lumOff val="5000"/>
                    </a:schemeClr>
                  </a:solidFill>
                </a:endParaRPr>
              </a:p>
            </p:txBody>
          </p:sp>
        </mc:Choice>
        <mc:Fallback xmlns="">
          <p:sp>
            <p:nvSpPr>
              <p:cNvPr id="8" name="תיבת טקסט 7">
                <a:extLst>
                  <a:ext uri="{FF2B5EF4-FFF2-40B4-BE49-F238E27FC236}">
                    <a16:creationId xmlns:a16="http://schemas.microsoft.com/office/drawing/2014/main" id="{FF012548-FC07-0083-4233-5D3581144D0D}"/>
                  </a:ext>
                </a:extLst>
              </p:cNvPr>
              <p:cNvSpPr txBox="1">
                <a:spLocks noRot="1" noChangeAspect="1" noMove="1" noResize="1" noEditPoints="1" noAdjustHandles="1" noChangeArrowheads="1" noChangeShapeType="1" noTextEdit="1"/>
              </p:cNvSpPr>
              <p:nvPr/>
            </p:nvSpPr>
            <p:spPr>
              <a:xfrm>
                <a:off x="10681168" y="1159905"/>
                <a:ext cx="1074562" cy="369332"/>
              </a:xfrm>
              <a:prstGeom prst="rect">
                <a:avLst/>
              </a:prstGeom>
              <a:blipFill>
                <a:blip r:embed="rId9"/>
                <a:stretch>
                  <a:fillRect b="-1639"/>
                </a:stretch>
              </a:blipFill>
            </p:spPr>
            <p:txBody>
              <a:bodyPr/>
              <a:lstStyle/>
              <a:p>
                <a:r>
                  <a:rPr lang="en-IL">
                    <a:noFill/>
                  </a:rPr>
                  <a:t> </a:t>
                </a:r>
              </a:p>
            </p:txBody>
          </p:sp>
        </mc:Fallback>
      </mc:AlternateContent>
    </p:spTree>
    <p:extLst>
      <p:ext uri="{BB962C8B-B14F-4D97-AF65-F5344CB8AC3E}">
        <p14:creationId xmlns:p14="http://schemas.microsoft.com/office/powerpoint/2010/main" val="873580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9E7E2C1C-A637-ADA9-480C-96A070CA1125}"/>
              </a:ext>
            </a:extLst>
          </p:cNvPr>
          <p:cNvPicPr>
            <a:picLocks noChangeAspect="1"/>
          </p:cNvPicPr>
          <p:nvPr/>
        </p:nvPicPr>
        <p:blipFill>
          <a:blip r:embed="rId2"/>
          <a:stretch>
            <a:fillRect/>
          </a:stretch>
        </p:blipFill>
        <p:spPr>
          <a:xfrm>
            <a:off x="0" y="184739"/>
            <a:ext cx="12599988" cy="6488522"/>
          </a:xfrm>
          <a:prstGeom prst="rect">
            <a:avLst/>
          </a:prstGeom>
        </p:spPr>
      </p:pic>
      <p:sp>
        <p:nvSpPr>
          <p:cNvPr id="8" name="תיבת טקסט 7">
            <a:extLst>
              <a:ext uri="{FF2B5EF4-FFF2-40B4-BE49-F238E27FC236}">
                <a16:creationId xmlns:a16="http://schemas.microsoft.com/office/drawing/2014/main" id="{E3FF0026-2B83-C922-3900-657740E9DA34}"/>
              </a:ext>
            </a:extLst>
          </p:cNvPr>
          <p:cNvSpPr txBox="1"/>
          <p:nvPr/>
        </p:nvSpPr>
        <p:spPr>
          <a:xfrm>
            <a:off x="9029700" y="190412"/>
            <a:ext cx="3219450" cy="369332"/>
          </a:xfrm>
          <a:prstGeom prst="rect">
            <a:avLst/>
          </a:prstGeom>
          <a:noFill/>
        </p:spPr>
        <p:txBody>
          <a:bodyPr wrap="square" rtlCol="0">
            <a:spAutoFit/>
          </a:bodyPr>
          <a:lstStyle/>
          <a:p>
            <a:r>
              <a:rPr lang="en-GB" dirty="0"/>
              <a:t>Detector size 1x1x1 meter</a:t>
            </a:r>
            <a:endParaRPr lang="en-IL" dirty="0"/>
          </a:p>
        </p:txBody>
      </p:sp>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868059F5-A7DE-AFD1-2B0B-77212C57734D}"/>
                  </a:ext>
                </a:extLst>
              </p:cNvPr>
              <p:cNvSpPr txBox="1"/>
              <p:nvPr/>
            </p:nvSpPr>
            <p:spPr>
              <a:xfrm>
                <a:off x="4882414" y="999598"/>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2" name="תיבת טקסט 1">
                <a:extLst>
                  <a:ext uri="{FF2B5EF4-FFF2-40B4-BE49-F238E27FC236}">
                    <a16:creationId xmlns:a16="http://schemas.microsoft.com/office/drawing/2014/main" id="{868059F5-A7DE-AFD1-2B0B-77212C57734D}"/>
                  </a:ext>
                </a:extLst>
              </p:cNvPr>
              <p:cNvSpPr txBox="1">
                <a:spLocks noRot="1" noChangeAspect="1" noMove="1" noResize="1" noEditPoints="1" noAdjustHandles="1" noChangeArrowheads="1" noChangeShapeType="1" noTextEdit="1"/>
              </p:cNvSpPr>
              <p:nvPr/>
            </p:nvSpPr>
            <p:spPr>
              <a:xfrm>
                <a:off x="4882414" y="999598"/>
                <a:ext cx="6299734" cy="391582"/>
              </a:xfrm>
              <a:prstGeom prst="rect">
                <a:avLst/>
              </a:prstGeom>
              <a:blipFill>
                <a:blip r:embed="rId3"/>
                <a:stretch>
                  <a:fillRect b="-1563"/>
                </a:stretch>
              </a:blipFill>
            </p:spPr>
            <p:txBody>
              <a:bodyPr/>
              <a:lstStyle/>
              <a:p>
                <a:r>
                  <a:rPr lang="en-IL">
                    <a:noFill/>
                  </a:rPr>
                  <a:t> </a:t>
                </a:r>
              </a:p>
            </p:txBody>
          </p:sp>
        </mc:Fallback>
      </mc:AlternateContent>
    </p:spTree>
    <p:extLst>
      <p:ext uri="{BB962C8B-B14F-4D97-AF65-F5344CB8AC3E}">
        <p14:creationId xmlns:p14="http://schemas.microsoft.com/office/powerpoint/2010/main" val="913507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C14AFD32-42FA-7092-7041-EBAEF70AE1A7}"/>
              </a:ext>
            </a:extLst>
          </p:cNvPr>
          <p:cNvPicPr>
            <a:picLocks noChangeAspect="1"/>
          </p:cNvPicPr>
          <p:nvPr/>
        </p:nvPicPr>
        <p:blipFill>
          <a:blip r:embed="rId2"/>
          <a:stretch>
            <a:fillRect/>
          </a:stretch>
        </p:blipFill>
        <p:spPr>
          <a:xfrm>
            <a:off x="0" y="190411"/>
            <a:ext cx="12640892" cy="6456284"/>
          </a:xfrm>
          <a:prstGeom prst="rect">
            <a:avLst/>
          </a:prstGeom>
        </p:spPr>
      </p:pic>
      <p:sp>
        <p:nvSpPr>
          <p:cNvPr id="8" name="תיבת טקסט 7">
            <a:extLst>
              <a:ext uri="{FF2B5EF4-FFF2-40B4-BE49-F238E27FC236}">
                <a16:creationId xmlns:a16="http://schemas.microsoft.com/office/drawing/2014/main" id="{E3FF0026-2B83-C922-3900-657740E9DA34}"/>
              </a:ext>
            </a:extLst>
          </p:cNvPr>
          <p:cNvSpPr txBox="1"/>
          <p:nvPr/>
        </p:nvSpPr>
        <p:spPr>
          <a:xfrm>
            <a:off x="9116327" y="65283"/>
            <a:ext cx="3219450" cy="369332"/>
          </a:xfrm>
          <a:prstGeom prst="rect">
            <a:avLst/>
          </a:prstGeom>
          <a:noFill/>
        </p:spPr>
        <p:txBody>
          <a:bodyPr wrap="square" rtlCol="0">
            <a:spAutoFit/>
          </a:bodyPr>
          <a:lstStyle/>
          <a:p>
            <a:r>
              <a:rPr lang="en-GB" dirty="0"/>
              <a:t>Detector size 1x1x1 meter</a:t>
            </a:r>
            <a:endParaRPr lang="en-IL" dirty="0"/>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65DD8505-7A62-B197-4CA9-9002D702664E}"/>
                  </a:ext>
                </a:extLst>
              </p:cNvPr>
              <p:cNvSpPr txBox="1"/>
              <p:nvPr/>
            </p:nvSpPr>
            <p:spPr>
              <a:xfrm>
                <a:off x="4285648" y="710840"/>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4" name="תיבת טקסט 3">
                <a:extLst>
                  <a:ext uri="{FF2B5EF4-FFF2-40B4-BE49-F238E27FC236}">
                    <a16:creationId xmlns:a16="http://schemas.microsoft.com/office/drawing/2014/main" id="{65DD8505-7A62-B197-4CA9-9002D702664E}"/>
                  </a:ext>
                </a:extLst>
              </p:cNvPr>
              <p:cNvSpPr txBox="1">
                <a:spLocks noRot="1" noChangeAspect="1" noMove="1" noResize="1" noEditPoints="1" noAdjustHandles="1" noChangeArrowheads="1" noChangeShapeType="1" noTextEdit="1"/>
              </p:cNvSpPr>
              <p:nvPr/>
            </p:nvSpPr>
            <p:spPr>
              <a:xfrm>
                <a:off x="4285648" y="710840"/>
                <a:ext cx="6299734" cy="391582"/>
              </a:xfrm>
              <a:prstGeom prst="rect">
                <a:avLst/>
              </a:prstGeom>
              <a:blipFill>
                <a:blip r:embed="rId3"/>
                <a:stretch>
                  <a:fillRect b="-1563"/>
                </a:stretch>
              </a:blipFill>
            </p:spPr>
            <p:txBody>
              <a:bodyPr/>
              <a:lstStyle/>
              <a:p>
                <a:r>
                  <a:rPr lang="en-IL">
                    <a:noFill/>
                  </a:rPr>
                  <a:t> </a:t>
                </a:r>
              </a:p>
            </p:txBody>
          </p:sp>
        </mc:Fallback>
      </mc:AlternateContent>
    </p:spTree>
    <p:extLst>
      <p:ext uri="{BB962C8B-B14F-4D97-AF65-F5344CB8AC3E}">
        <p14:creationId xmlns:p14="http://schemas.microsoft.com/office/powerpoint/2010/main" val="55738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5AF9D9F4-C890-6786-F19A-EA7E8055F497}"/>
              </a:ext>
            </a:extLst>
          </p:cNvPr>
          <p:cNvPicPr>
            <a:picLocks noChangeAspect="1"/>
          </p:cNvPicPr>
          <p:nvPr/>
        </p:nvPicPr>
        <p:blipFill>
          <a:blip r:embed="rId2"/>
          <a:stretch>
            <a:fillRect/>
          </a:stretch>
        </p:blipFill>
        <p:spPr>
          <a:xfrm>
            <a:off x="0" y="216472"/>
            <a:ext cx="12599988" cy="6425056"/>
          </a:xfrm>
          <a:prstGeom prst="rect">
            <a:avLst/>
          </a:prstGeom>
        </p:spPr>
      </p:pic>
      <p:sp>
        <p:nvSpPr>
          <p:cNvPr id="6" name="תיבת טקסט 5">
            <a:extLst>
              <a:ext uri="{FF2B5EF4-FFF2-40B4-BE49-F238E27FC236}">
                <a16:creationId xmlns:a16="http://schemas.microsoft.com/office/drawing/2014/main" id="{E2B34B4D-D452-269A-48A3-1FC521AFAD16}"/>
              </a:ext>
            </a:extLst>
          </p:cNvPr>
          <p:cNvSpPr txBox="1"/>
          <p:nvPr/>
        </p:nvSpPr>
        <p:spPr>
          <a:xfrm>
            <a:off x="9029700" y="190412"/>
            <a:ext cx="3219450" cy="369332"/>
          </a:xfrm>
          <a:prstGeom prst="rect">
            <a:avLst/>
          </a:prstGeom>
          <a:noFill/>
        </p:spPr>
        <p:txBody>
          <a:bodyPr wrap="square" rtlCol="0">
            <a:spAutoFit/>
          </a:bodyPr>
          <a:lstStyle/>
          <a:p>
            <a:r>
              <a:rPr lang="en-GB" dirty="0"/>
              <a:t>Detector size 1x1x1 meter</a:t>
            </a:r>
            <a:endParaRPr lang="en-IL" dirty="0"/>
          </a:p>
        </p:txBody>
      </p:sp>
    </p:spTree>
    <p:extLst>
      <p:ext uri="{BB962C8B-B14F-4D97-AF65-F5344CB8AC3E}">
        <p14:creationId xmlns:p14="http://schemas.microsoft.com/office/powerpoint/2010/main" val="3223008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2216CF61-C0DF-8BFB-8FA0-EB2C20863624}"/>
              </a:ext>
            </a:extLst>
          </p:cNvPr>
          <p:cNvPicPr>
            <a:picLocks noChangeAspect="1"/>
          </p:cNvPicPr>
          <p:nvPr/>
        </p:nvPicPr>
        <p:blipFill>
          <a:blip r:embed="rId2"/>
          <a:stretch>
            <a:fillRect/>
          </a:stretch>
        </p:blipFill>
        <p:spPr>
          <a:xfrm>
            <a:off x="28265" y="195262"/>
            <a:ext cx="12543457" cy="6467476"/>
          </a:xfrm>
          <a:prstGeom prst="rect">
            <a:avLst/>
          </a:prstGeom>
        </p:spPr>
      </p:pic>
      <p:sp>
        <p:nvSpPr>
          <p:cNvPr id="6" name="תיבת טקסט 5">
            <a:extLst>
              <a:ext uri="{FF2B5EF4-FFF2-40B4-BE49-F238E27FC236}">
                <a16:creationId xmlns:a16="http://schemas.microsoft.com/office/drawing/2014/main" id="{B631F8DF-13C5-9AF8-6CEE-F0DF5894BC31}"/>
              </a:ext>
            </a:extLst>
          </p:cNvPr>
          <p:cNvSpPr txBox="1"/>
          <p:nvPr/>
        </p:nvSpPr>
        <p:spPr>
          <a:xfrm>
            <a:off x="9380538" y="195262"/>
            <a:ext cx="3219450" cy="369332"/>
          </a:xfrm>
          <a:prstGeom prst="rect">
            <a:avLst/>
          </a:prstGeom>
          <a:noFill/>
        </p:spPr>
        <p:txBody>
          <a:bodyPr wrap="square" rtlCol="0">
            <a:spAutoFit/>
          </a:bodyPr>
          <a:lstStyle/>
          <a:p>
            <a:r>
              <a:rPr lang="en-GB" dirty="0"/>
              <a:t>Detector size 0.5x0.5x0.5 meter</a:t>
            </a:r>
            <a:endParaRPr lang="en-IL" dirty="0"/>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10FC4D0E-C729-C5C5-F762-F547C923015B}"/>
                  </a:ext>
                </a:extLst>
              </p:cNvPr>
              <p:cNvSpPr txBox="1"/>
              <p:nvPr/>
            </p:nvSpPr>
            <p:spPr>
              <a:xfrm>
                <a:off x="3342372" y="1038099"/>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4" name="תיבת טקסט 3">
                <a:extLst>
                  <a:ext uri="{FF2B5EF4-FFF2-40B4-BE49-F238E27FC236}">
                    <a16:creationId xmlns:a16="http://schemas.microsoft.com/office/drawing/2014/main" id="{10FC4D0E-C729-C5C5-F762-F547C923015B}"/>
                  </a:ext>
                </a:extLst>
              </p:cNvPr>
              <p:cNvSpPr txBox="1">
                <a:spLocks noRot="1" noChangeAspect="1" noMove="1" noResize="1" noEditPoints="1" noAdjustHandles="1" noChangeArrowheads="1" noChangeShapeType="1" noTextEdit="1"/>
              </p:cNvSpPr>
              <p:nvPr/>
            </p:nvSpPr>
            <p:spPr>
              <a:xfrm>
                <a:off x="3342372" y="1038099"/>
                <a:ext cx="6299734" cy="391582"/>
              </a:xfrm>
              <a:prstGeom prst="rect">
                <a:avLst/>
              </a:prstGeom>
              <a:blipFill>
                <a:blip r:embed="rId3"/>
                <a:stretch>
                  <a:fillRect b="-1538"/>
                </a:stretch>
              </a:blipFill>
            </p:spPr>
            <p:txBody>
              <a:bodyPr/>
              <a:lstStyle/>
              <a:p>
                <a:r>
                  <a:rPr lang="en-IL">
                    <a:noFill/>
                  </a:rPr>
                  <a:t> </a:t>
                </a:r>
              </a:p>
            </p:txBody>
          </p:sp>
        </mc:Fallback>
      </mc:AlternateContent>
    </p:spTree>
    <p:extLst>
      <p:ext uri="{BB962C8B-B14F-4D97-AF65-F5344CB8AC3E}">
        <p14:creationId xmlns:p14="http://schemas.microsoft.com/office/powerpoint/2010/main" val="301933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B4DF1CB9-12B9-AC8E-8A57-DD8831A2704D}"/>
              </a:ext>
            </a:extLst>
          </p:cNvPr>
          <p:cNvPicPr>
            <a:picLocks noChangeAspect="1"/>
          </p:cNvPicPr>
          <p:nvPr/>
        </p:nvPicPr>
        <p:blipFill>
          <a:blip r:embed="rId2"/>
          <a:stretch>
            <a:fillRect/>
          </a:stretch>
        </p:blipFill>
        <p:spPr>
          <a:xfrm>
            <a:off x="52545" y="199257"/>
            <a:ext cx="12547443" cy="6432549"/>
          </a:xfrm>
          <a:prstGeom prst="rect">
            <a:avLst/>
          </a:prstGeom>
        </p:spPr>
      </p:pic>
      <p:sp>
        <p:nvSpPr>
          <p:cNvPr id="5" name="תיבת טקסט 4">
            <a:extLst>
              <a:ext uri="{FF2B5EF4-FFF2-40B4-BE49-F238E27FC236}">
                <a16:creationId xmlns:a16="http://schemas.microsoft.com/office/drawing/2014/main" id="{E1DDAFDB-AC9D-B646-0C6C-E00457D83567}"/>
              </a:ext>
            </a:extLst>
          </p:cNvPr>
          <p:cNvSpPr txBox="1"/>
          <p:nvPr/>
        </p:nvSpPr>
        <p:spPr>
          <a:xfrm>
            <a:off x="9094495" y="120555"/>
            <a:ext cx="3198640" cy="377233"/>
          </a:xfrm>
          <a:prstGeom prst="rect">
            <a:avLst/>
          </a:prstGeom>
          <a:noFill/>
        </p:spPr>
        <p:txBody>
          <a:bodyPr wrap="square">
            <a:spAutoFit/>
          </a:bodyPr>
          <a:lstStyle/>
          <a:p>
            <a:r>
              <a:rPr lang="en-GB" dirty="0"/>
              <a:t>Detector size 0.5x0.5x0.5 meter</a:t>
            </a:r>
            <a:endParaRPr lang="en-IL" dirty="0"/>
          </a:p>
        </p:txBody>
      </p:sp>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3E015E6B-E153-5C61-2957-9B40BF3B58FD}"/>
                  </a:ext>
                </a:extLst>
              </p:cNvPr>
              <p:cNvSpPr txBox="1"/>
              <p:nvPr/>
            </p:nvSpPr>
            <p:spPr>
              <a:xfrm>
                <a:off x="3057725" y="975716"/>
                <a:ext cx="6299734" cy="9455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GB" dirty="0"/>
              </a:p>
              <a:p>
                <a:pPr algn="ctr"/>
                <a:r>
                  <a:rPr lang="en-GB" dirty="0"/>
                  <a:t>Stopped neutrons have energy = 0</a:t>
                </a:r>
              </a:p>
              <a:p>
                <a:pPr algn="ctr"/>
                <a:r>
                  <a:rPr lang="en-GB" dirty="0"/>
                  <a:t>In 45% of events there was an </a:t>
                </a:r>
                <a14:m>
                  <m:oMath xmlns:m="http://schemas.openxmlformats.org/officeDocument/2006/math">
                    <m:r>
                      <a:rPr lang="en-GB" i="1" dirty="0" smtClean="0">
                        <a:latin typeface="Cambria Math" panose="02040503050406030204" pitchFamily="18" charset="0"/>
                      </a:rPr>
                      <m:t>(</m:t>
                    </m:r>
                    <m:r>
                      <a:rPr lang="en-GB" i="1" dirty="0" err="1" smtClean="0">
                        <a:latin typeface="Cambria Math" panose="02040503050406030204" pitchFamily="18" charset="0"/>
                      </a:rPr>
                      <m:t>𝑛</m:t>
                    </m:r>
                    <m:r>
                      <a:rPr lang="en-GB" i="1" dirty="0" err="1" smtClean="0">
                        <a:latin typeface="Cambria Math" panose="02040503050406030204" pitchFamily="18" charset="0"/>
                      </a:rPr>
                      <m:t>,</m:t>
                    </m:r>
                    <m:r>
                      <a:rPr lang="en-GB" i="1" dirty="0" err="1"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 </m:t>
                    </m:r>
                  </m:oMath>
                </a14:m>
                <a:r>
                  <a:rPr lang="en-GB" dirty="0"/>
                  <a:t>process</a:t>
                </a:r>
                <a:endParaRPr lang="en-IL" dirty="0"/>
              </a:p>
            </p:txBody>
          </p:sp>
        </mc:Choice>
        <mc:Fallback xmlns="">
          <p:sp>
            <p:nvSpPr>
              <p:cNvPr id="11" name="תיבת טקסט 10">
                <a:extLst>
                  <a:ext uri="{FF2B5EF4-FFF2-40B4-BE49-F238E27FC236}">
                    <a16:creationId xmlns:a16="http://schemas.microsoft.com/office/drawing/2014/main" id="{3E015E6B-E153-5C61-2957-9B40BF3B58FD}"/>
                  </a:ext>
                </a:extLst>
              </p:cNvPr>
              <p:cNvSpPr txBox="1">
                <a:spLocks noRot="1" noChangeAspect="1" noMove="1" noResize="1" noEditPoints="1" noAdjustHandles="1" noChangeArrowheads="1" noChangeShapeType="1" noTextEdit="1"/>
              </p:cNvSpPr>
              <p:nvPr/>
            </p:nvSpPr>
            <p:spPr>
              <a:xfrm>
                <a:off x="3057725" y="975716"/>
                <a:ext cx="6299734" cy="945580"/>
              </a:xfrm>
              <a:prstGeom prst="rect">
                <a:avLst/>
              </a:prstGeom>
              <a:blipFill>
                <a:blip r:embed="rId3"/>
                <a:stretch>
                  <a:fillRect b="-967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B72F3053-0F7A-5279-C11F-902735B6988F}"/>
                  </a:ext>
                </a:extLst>
              </p:cNvPr>
              <p:cNvSpPr txBox="1"/>
              <p:nvPr/>
            </p:nvSpPr>
            <p:spPr>
              <a:xfrm>
                <a:off x="8549848" y="497788"/>
                <a:ext cx="2428875" cy="709425"/>
              </a:xfrm>
              <a:prstGeom prst="rect">
                <a:avLst/>
              </a:prstGeom>
              <a:noFill/>
            </p:spPr>
            <p:txBody>
              <a:bodyPr wrap="square" rtlCol="0">
                <a:spAutoFit/>
              </a:bodyPr>
              <a:lstStyle/>
              <a:p>
                <a:r>
                  <a:rPr lang="en-GB" dirty="0"/>
                  <a:t>Back scattering peak</a:t>
                </a:r>
              </a:p>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𝑓</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26</m:t>
                      </m:r>
                      <m:r>
                        <a:rPr lang="en-GB" b="0" i="1" smtClean="0">
                          <a:latin typeface="Cambria Math" panose="02040503050406030204" pitchFamily="18" charset="0"/>
                        </a:rPr>
                        <m:t> </m:t>
                      </m:r>
                      <m:r>
                        <a:rPr lang="en-GB" b="0" i="1" smtClean="0">
                          <a:latin typeface="Cambria Math" panose="02040503050406030204" pitchFamily="18" charset="0"/>
                        </a:rPr>
                        <m:t>𝑀𝑒𝑉</m:t>
                      </m:r>
                    </m:oMath>
                  </m:oMathPara>
                </a14:m>
                <a:endParaRPr lang="en-IL" dirty="0"/>
              </a:p>
            </p:txBody>
          </p:sp>
        </mc:Choice>
        <mc:Fallback xmlns="">
          <p:sp>
            <p:nvSpPr>
              <p:cNvPr id="12" name="תיבת טקסט 11">
                <a:extLst>
                  <a:ext uri="{FF2B5EF4-FFF2-40B4-BE49-F238E27FC236}">
                    <a16:creationId xmlns:a16="http://schemas.microsoft.com/office/drawing/2014/main" id="{B72F3053-0F7A-5279-C11F-902735B6988F}"/>
                  </a:ext>
                </a:extLst>
              </p:cNvPr>
              <p:cNvSpPr txBox="1">
                <a:spLocks noRot="1" noChangeAspect="1" noMove="1" noResize="1" noEditPoints="1" noAdjustHandles="1" noChangeArrowheads="1" noChangeShapeType="1" noTextEdit="1"/>
              </p:cNvSpPr>
              <p:nvPr/>
            </p:nvSpPr>
            <p:spPr>
              <a:xfrm>
                <a:off x="8549848" y="497788"/>
                <a:ext cx="2428875" cy="709425"/>
              </a:xfrm>
              <a:prstGeom prst="rect">
                <a:avLst/>
              </a:prstGeom>
              <a:blipFill>
                <a:blip r:embed="rId4"/>
                <a:stretch>
                  <a:fillRect l="-2261" t="-5172" b="-1724"/>
                </a:stretch>
              </a:blipFill>
            </p:spPr>
            <p:txBody>
              <a:bodyPr/>
              <a:lstStyle/>
              <a:p>
                <a:r>
                  <a:rPr lang="en-IL">
                    <a:noFill/>
                  </a:rPr>
                  <a:t> </a:t>
                </a:r>
              </a:p>
            </p:txBody>
          </p:sp>
        </mc:Fallback>
      </mc:AlternateContent>
      <p:cxnSp>
        <p:nvCxnSpPr>
          <p:cNvPr id="13" name="מחבר חץ ישר 12">
            <a:extLst>
              <a:ext uri="{FF2B5EF4-FFF2-40B4-BE49-F238E27FC236}">
                <a16:creationId xmlns:a16="http://schemas.microsoft.com/office/drawing/2014/main" id="{FC8EB0A3-11C6-8497-D1AF-642052F890C0}"/>
              </a:ext>
            </a:extLst>
          </p:cNvPr>
          <p:cNvCxnSpPr>
            <a:cxnSpLocks/>
          </p:cNvCxnSpPr>
          <p:nvPr/>
        </p:nvCxnSpPr>
        <p:spPr>
          <a:xfrm>
            <a:off x="10557659" y="659035"/>
            <a:ext cx="335531" cy="80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תיבת טקסט 13">
            <a:extLst>
              <a:ext uri="{FF2B5EF4-FFF2-40B4-BE49-F238E27FC236}">
                <a16:creationId xmlns:a16="http://schemas.microsoft.com/office/drawing/2014/main" id="{C9840A24-2171-2BCA-48E7-81A4B33B5E3A}"/>
              </a:ext>
            </a:extLst>
          </p:cNvPr>
          <p:cNvSpPr txBox="1"/>
          <p:nvPr/>
        </p:nvSpPr>
        <p:spPr>
          <a:xfrm>
            <a:off x="11263695" y="580054"/>
            <a:ext cx="1431283" cy="646331"/>
          </a:xfrm>
          <a:prstGeom prst="rect">
            <a:avLst/>
          </a:prstGeom>
          <a:noFill/>
        </p:spPr>
        <p:txBody>
          <a:bodyPr wrap="square" rtlCol="0">
            <a:spAutoFit/>
          </a:bodyPr>
          <a:lstStyle/>
          <a:p>
            <a:r>
              <a:rPr lang="en-GB" dirty="0"/>
              <a:t>0 interaction neutrons</a:t>
            </a:r>
            <a:endParaRPr lang="en-IL" dirty="0"/>
          </a:p>
        </p:txBody>
      </p:sp>
      <p:cxnSp>
        <p:nvCxnSpPr>
          <p:cNvPr id="15" name="מחבר חץ ישר 14">
            <a:extLst>
              <a:ext uri="{FF2B5EF4-FFF2-40B4-BE49-F238E27FC236}">
                <a16:creationId xmlns:a16="http://schemas.microsoft.com/office/drawing/2014/main" id="{E0CCD4A5-9B88-E036-B747-ECB06BE18A5A}"/>
              </a:ext>
            </a:extLst>
          </p:cNvPr>
          <p:cNvCxnSpPr>
            <a:cxnSpLocks/>
          </p:cNvCxnSpPr>
          <p:nvPr/>
        </p:nvCxnSpPr>
        <p:spPr>
          <a:xfrm>
            <a:off x="11762072" y="1253012"/>
            <a:ext cx="217264" cy="222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9528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4423C833-6E10-60A6-A04D-F25A59A8EBA4}"/>
              </a:ext>
            </a:extLst>
          </p:cNvPr>
          <p:cNvPicPr>
            <a:picLocks noChangeAspect="1"/>
          </p:cNvPicPr>
          <p:nvPr/>
        </p:nvPicPr>
        <p:blipFill>
          <a:blip r:embed="rId2"/>
          <a:stretch>
            <a:fillRect/>
          </a:stretch>
        </p:blipFill>
        <p:spPr>
          <a:xfrm>
            <a:off x="0" y="174463"/>
            <a:ext cx="12599988" cy="6509073"/>
          </a:xfrm>
          <a:prstGeom prst="rect">
            <a:avLst/>
          </a:prstGeom>
        </p:spPr>
      </p:pic>
      <p:sp>
        <p:nvSpPr>
          <p:cNvPr id="6" name="תיבת טקסט 5">
            <a:extLst>
              <a:ext uri="{FF2B5EF4-FFF2-40B4-BE49-F238E27FC236}">
                <a16:creationId xmlns:a16="http://schemas.microsoft.com/office/drawing/2014/main" id="{BF1846BF-6EE1-301D-9164-FBAF577FDC8D}"/>
              </a:ext>
            </a:extLst>
          </p:cNvPr>
          <p:cNvSpPr txBox="1"/>
          <p:nvPr/>
        </p:nvSpPr>
        <p:spPr>
          <a:xfrm>
            <a:off x="9046369" y="89452"/>
            <a:ext cx="3158883" cy="369332"/>
          </a:xfrm>
          <a:prstGeom prst="rect">
            <a:avLst/>
          </a:prstGeom>
          <a:noFill/>
        </p:spPr>
        <p:txBody>
          <a:bodyPr wrap="square">
            <a:spAutoFit/>
          </a:bodyPr>
          <a:lstStyle/>
          <a:p>
            <a:r>
              <a:rPr lang="en-GB" dirty="0"/>
              <a:t>Detector size 0.5x0.5x0.5 meter</a:t>
            </a:r>
            <a:endParaRPr lang="en-IL" dirty="0"/>
          </a:p>
        </p:txBody>
      </p:sp>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01B80D76-97E7-0871-1598-E9212CCDCEA4}"/>
                  </a:ext>
                </a:extLst>
              </p:cNvPr>
              <p:cNvSpPr txBox="1"/>
              <p:nvPr/>
            </p:nvSpPr>
            <p:spPr>
              <a:xfrm>
                <a:off x="5642810" y="884095"/>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2" name="תיבת טקסט 1">
                <a:extLst>
                  <a:ext uri="{FF2B5EF4-FFF2-40B4-BE49-F238E27FC236}">
                    <a16:creationId xmlns:a16="http://schemas.microsoft.com/office/drawing/2014/main" id="{01B80D76-97E7-0871-1598-E9212CCDCEA4}"/>
                  </a:ext>
                </a:extLst>
              </p:cNvPr>
              <p:cNvSpPr txBox="1">
                <a:spLocks noRot="1" noChangeAspect="1" noMove="1" noResize="1" noEditPoints="1" noAdjustHandles="1" noChangeArrowheads="1" noChangeShapeType="1" noTextEdit="1"/>
              </p:cNvSpPr>
              <p:nvPr/>
            </p:nvSpPr>
            <p:spPr>
              <a:xfrm>
                <a:off x="5642810" y="884095"/>
                <a:ext cx="6299734" cy="391582"/>
              </a:xfrm>
              <a:prstGeom prst="rect">
                <a:avLst/>
              </a:prstGeom>
              <a:blipFill>
                <a:blip r:embed="rId3"/>
                <a:stretch>
                  <a:fillRect b="-3125"/>
                </a:stretch>
              </a:blipFill>
            </p:spPr>
            <p:txBody>
              <a:bodyPr/>
              <a:lstStyle/>
              <a:p>
                <a:r>
                  <a:rPr lang="en-IL">
                    <a:noFill/>
                  </a:rPr>
                  <a:t> </a:t>
                </a:r>
              </a:p>
            </p:txBody>
          </p:sp>
        </mc:Fallback>
      </mc:AlternateContent>
    </p:spTree>
    <p:extLst>
      <p:ext uri="{BB962C8B-B14F-4D97-AF65-F5344CB8AC3E}">
        <p14:creationId xmlns:p14="http://schemas.microsoft.com/office/powerpoint/2010/main" val="284873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F309E8E-5657-92AE-E5D4-BA43215DFA2A}"/>
              </a:ext>
            </a:extLst>
          </p:cNvPr>
          <p:cNvPicPr>
            <a:picLocks noChangeAspect="1"/>
          </p:cNvPicPr>
          <p:nvPr/>
        </p:nvPicPr>
        <p:blipFill>
          <a:blip r:embed="rId2"/>
          <a:stretch>
            <a:fillRect/>
          </a:stretch>
        </p:blipFill>
        <p:spPr>
          <a:xfrm>
            <a:off x="1" y="192505"/>
            <a:ext cx="12597822" cy="6474102"/>
          </a:xfrm>
          <a:prstGeom prst="rect">
            <a:avLst/>
          </a:prstGeom>
        </p:spPr>
      </p:pic>
      <p:sp>
        <p:nvSpPr>
          <p:cNvPr id="6" name="תיבת טקסט 5">
            <a:extLst>
              <a:ext uri="{FF2B5EF4-FFF2-40B4-BE49-F238E27FC236}">
                <a16:creationId xmlns:a16="http://schemas.microsoft.com/office/drawing/2014/main" id="{BF1846BF-6EE1-301D-9164-FBAF577FDC8D}"/>
              </a:ext>
            </a:extLst>
          </p:cNvPr>
          <p:cNvSpPr txBox="1"/>
          <p:nvPr/>
        </p:nvSpPr>
        <p:spPr>
          <a:xfrm>
            <a:off x="9046369" y="89452"/>
            <a:ext cx="3158883" cy="369332"/>
          </a:xfrm>
          <a:prstGeom prst="rect">
            <a:avLst/>
          </a:prstGeom>
          <a:noFill/>
        </p:spPr>
        <p:txBody>
          <a:bodyPr wrap="square">
            <a:spAutoFit/>
          </a:bodyPr>
          <a:lstStyle/>
          <a:p>
            <a:r>
              <a:rPr lang="en-GB" dirty="0"/>
              <a:t>Detector size 0.5x0.5x0.5 meter</a:t>
            </a:r>
            <a:endParaRPr lang="en-IL" dirty="0"/>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F1444D1F-BEBE-5F68-7A96-9E423B087F18}"/>
                  </a:ext>
                </a:extLst>
              </p:cNvPr>
              <p:cNvSpPr txBox="1"/>
              <p:nvPr/>
            </p:nvSpPr>
            <p:spPr>
              <a:xfrm>
                <a:off x="4247147" y="749341"/>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4" name="תיבת טקסט 3">
                <a:extLst>
                  <a:ext uri="{FF2B5EF4-FFF2-40B4-BE49-F238E27FC236}">
                    <a16:creationId xmlns:a16="http://schemas.microsoft.com/office/drawing/2014/main" id="{F1444D1F-BEBE-5F68-7A96-9E423B087F18}"/>
                  </a:ext>
                </a:extLst>
              </p:cNvPr>
              <p:cNvSpPr txBox="1">
                <a:spLocks noRot="1" noChangeAspect="1" noMove="1" noResize="1" noEditPoints="1" noAdjustHandles="1" noChangeArrowheads="1" noChangeShapeType="1" noTextEdit="1"/>
              </p:cNvSpPr>
              <p:nvPr/>
            </p:nvSpPr>
            <p:spPr>
              <a:xfrm>
                <a:off x="4247147" y="749341"/>
                <a:ext cx="6299734" cy="391582"/>
              </a:xfrm>
              <a:prstGeom prst="rect">
                <a:avLst/>
              </a:prstGeom>
              <a:blipFill>
                <a:blip r:embed="rId3"/>
                <a:stretch>
                  <a:fillRect b="-1563"/>
                </a:stretch>
              </a:blipFill>
            </p:spPr>
            <p:txBody>
              <a:bodyPr/>
              <a:lstStyle/>
              <a:p>
                <a:r>
                  <a:rPr lang="en-IL">
                    <a:noFill/>
                  </a:rPr>
                  <a:t> </a:t>
                </a:r>
              </a:p>
            </p:txBody>
          </p:sp>
        </mc:Fallback>
      </mc:AlternateContent>
    </p:spTree>
    <p:extLst>
      <p:ext uri="{BB962C8B-B14F-4D97-AF65-F5344CB8AC3E}">
        <p14:creationId xmlns:p14="http://schemas.microsoft.com/office/powerpoint/2010/main" val="2185418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hape&#10;&#10;Description automatically generated">
            <a:extLst>
              <a:ext uri="{FF2B5EF4-FFF2-40B4-BE49-F238E27FC236}">
                <a16:creationId xmlns:a16="http://schemas.microsoft.com/office/drawing/2014/main" id="{C59D7273-A4F4-D91C-36C2-F07E8C13A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1008" y="2825908"/>
            <a:ext cx="4090071" cy="4038560"/>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9BDAB594-B9AA-17CA-D451-28D7C86B2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12" y="2825906"/>
            <a:ext cx="4090071" cy="4038560"/>
          </a:xfrm>
          <a:prstGeom prst="rect">
            <a:avLst/>
          </a:prstGeom>
        </p:spPr>
      </p:pic>
      <p:sp>
        <p:nvSpPr>
          <p:cNvPr id="11" name="TextBox 10">
            <a:extLst>
              <a:ext uri="{FF2B5EF4-FFF2-40B4-BE49-F238E27FC236}">
                <a16:creationId xmlns:a16="http://schemas.microsoft.com/office/drawing/2014/main" id="{8AE0C32F-8413-01F3-8E2A-55CB30737B88}"/>
              </a:ext>
            </a:extLst>
          </p:cNvPr>
          <p:cNvSpPr txBox="1"/>
          <p:nvPr/>
        </p:nvSpPr>
        <p:spPr>
          <a:xfrm>
            <a:off x="905625" y="157066"/>
            <a:ext cx="11330145" cy="601255"/>
          </a:xfrm>
          <a:prstGeom prst="rect">
            <a:avLst/>
          </a:prstGeom>
          <a:noFill/>
        </p:spPr>
        <p:txBody>
          <a:bodyPr wrap="square">
            <a:spAutoFit/>
          </a:bodyPr>
          <a:lstStyle/>
          <a:p>
            <a:r>
              <a:rPr lang="en-GB" sz="3307" b="1" dirty="0"/>
              <a:t>Examples of 2.5 MeV neutron interaction sequence in LArTPC</a:t>
            </a:r>
            <a:endParaRPr lang="en-IL" sz="3307" b="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AFC201-1E33-5234-86D1-35E1BC6BFD4A}"/>
                  </a:ext>
                </a:extLst>
              </p:cNvPr>
              <p:cNvSpPr txBox="1"/>
              <p:nvPr/>
            </p:nvSpPr>
            <p:spPr>
              <a:xfrm>
                <a:off x="472506" y="3137087"/>
                <a:ext cx="3681560" cy="1237262"/>
              </a:xfrm>
              <a:prstGeom prst="rect">
                <a:avLst/>
              </a:prstGeom>
              <a:noFill/>
            </p:spPr>
            <p:txBody>
              <a:bodyPr wrap="square" rtlCol="0">
                <a:spAutoFit/>
              </a:bodyPr>
              <a:lstStyle/>
              <a:p>
                <a14:m>
                  <m:oMath xmlns:m="http://schemas.openxmlformats.org/officeDocument/2006/math">
                    <m:r>
                      <a:rPr lang="en-GB" sz="2480" i="1">
                        <a:solidFill>
                          <a:schemeClr val="bg1"/>
                        </a:solidFill>
                        <a:latin typeface="Cambria Math" panose="02040503050406030204" pitchFamily="18" charset="0"/>
                      </a:rPr>
                      <m:t>𝑛</m:t>
                    </m:r>
                    <m:r>
                      <a:rPr lang="en-GB" sz="2480" i="1">
                        <a:solidFill>
                          <a:schemeClr val="bg1"/>
                        </a:solidFill>
                        <a:latin typeface="Cambria Math" panose="02040503050406030204" pitchFamily="18" charset="0"/>
                      </a:rPr>
                      <m:t> </m:t>
                    </m:r>
                  </m:oMath>
                </a14:m>
                <a:r>
                  <a:rPr lang="en-GB" sz="2480" dirty="0">
                    <a:solidFill>
                      <a:schemeClr val="bg1"/>
                    </a:solidFill>
                  </a:rPr>
                  <a:t>enters the detector, scatters elastically and exits the detector.</a:t>
                </a:r>
                <a:endParaRPr lang="en-IL" sz="2480" dirty="0">
                  <a:solidFill>
                    <a:schemeClr val="bg1"/>
                  </a:solidFill>
                </a:endParaRPr>
              </a:p>
            </p:txBody>
          </p:sp>
        </mc:Choice>
        <mc:Fallback xmlns="">
          <p:sp>
            <p:nvSpPr>
              <p:cNvPr id="12" name="TextBox 11">
                <a:extLst>
                  <a:ext uri="{FF2B5EF4-FFF2-40B4-BE49-F238E27FC236}">
                    <a16:creationId xmlns:a16="http://schemas.microsoft.com/office/drawing/2014/main" id="{00AFC201-1E33-5234-86D1-35E1BC6BFD4A}"/>
                  </a:ext>
                </a:extLst>
              </p:cNvPr>
              <p:cNvSpPr txBox="1">
                <a:spLocks noRot="1" noChangeAspect="1" noMove="1" noResize="1" noEditPoints="1" noAdjustHandles="1" noChangeArrowheads="1" noChangeShapeType="1" noTextEdit="1"/>
              </p:cNvSpPr>
              <p:nvPr/>
            </p:nvSpPr>
            <p:spPr>
              <a:xfrm>
                <a:off x="472506" y="3137087"/>
                <a:ext cx="3681560" cy="1237262"/>
              </a:xfrm>
              <a:prstGeom prst="rect">
                <a:avLst/>
              </a:prstGeom>
              <a:blipFill>
                <a:blip r:embed="rId4"/>
                <a:stretch>
                  <a:fillRect l="-2819" t="-3941" b="-1083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C7E89DF-A623-76B1-BC10-343BB62E3542}"/>
                  </a:ext>
                </a:extLst>
              </p:cNvPr>
              <p:cNvSpPr txBox="1"/>
              <p:nvPr/>
            </p:nvSpPr>
            <p:spPr>
              <a:xfrm>
                <a:off x="8807685" y="4845188"/>
                <a:ext cx="3231212" cy="1618905"/>
              </a:xfrm>
              <a:prstGeom prst="rect">
                <a:avLst/>
              </a:prstGeom>
              <a:noFill/>
            </p:spPr>
            <p:txBody>
              <a:bodyPr wrap="square" rtlCol="0">
                <a:spAutoFit/>
              </a:bodyPr>
              <a:lstStyle/>
              <a:p>
                <a14:m>
                  <m:oMath xmlns:m="http://schemas.openxmlformats.org/officeDocument/2006/math">
                    <m:r>
                      <a:rPr lang="en-GB" sz="2480" i="1">
                        <a:solidFill>
                          <a:schemeClr val="bg1"/>
                        </a:solidFill>
                        <a:latin typeface="Cambria Math" panose="02040503050406030204" pitchFamily="18" charset="0"/>
                      </a:rPr>
                      <m:t>𝑛</m:t>
                    </m:r>
                    <m:r>
                      <a:rPr lang="en-GB" sz="2480" i="1">
                        <a:solidFill>
                          <a:schemeClr val="bg1"/>
                        </a:solidFill>
                        <a:latin typeface="Cambria Math" panose="02040503050406030204" pitchFamily="18" charset="0"/>
                      </a:rPr>
                      <m:t> </m:t>
                    </m:r>
                  </m:oMath>
                </a14:m>
                <a:r>
                  <a:rPr lang="en-GB" sz="2480" dirty="0">
                    <a:solidFill>
                      <a:schemeClr val="bg1"/>
                    </a:solidFill>
                  </a:rPr>
                  <a:t>enters the detector, scatters elastically multiple times and exits the detector.</a:t>
                </a:r>
                <a:endParaRPr lang="en-IL" sz="2480" dirty="0">
                  <a:solidFill>
                    <a:schemeClr val="bg1"/>
                  </a:solidFill>
                </a:endParaRPr>
              </a:p>
            </p:txBody>
          </p:sp>
        </mc:Choice>
        <mc:Fallback xmlns="">
          <p:sp>
            <p:nvSpPr>
              <p:cNvPr id="13" name="TextBox 12">
                <a:extLst>
                  <a:ext uri="{FF2B5EF4-FFF2-40B4-BE49-F238E27FC236}">
                    <a16:creationId xmlns:a16="http://schemas.microsoft.com/office/drawing/2014/main" id="{CC7E89DF-A623-76B1-BC10-343BB62E3542}"/>
                  </a:ext>
                </a:extLst>
              </p:cNvPr>
              <p:cNvSpPr txBox="1">
                <a:spLocks noRot="1" noChangeAspect="1" noMove="1" noResize="1" noEditPoints="1" noAdjustHandles="1" noChangeArrowheads="1" noChangeShapeType="1" noTextEdit="1"/>
              </p:cNvSpPr>
              <p:nvPr/>
            </p:nvSpPr>
            <p:spPr>
              <a:xfrm>
                <a:off x="8807685" y="4845188"/>
                <a:ext cx="3231212" cy="1618905"/>
              </a:xfrm>
              <a:prstGeom prst="rect">
                <a:avLst/>
              </a:prstGeom>
              <a:blipFill>
                <a:blip r:embed="rId5"/>
                <a:stretch>
                  <a:fillRect l="-3208" t="-3019" b="-8302"/>
                </a:stretch>
              </a:blipFill>
            </p:spPr>
            <p:txBody>
              <a:bodyPr/>
              <a:lstStyle/>
              <a:p>
                <a:r>
                  <a:rPr lang="en-IL">
                    <a:noFill/>
                  </a:rPr>
                  <a:t> </a:t>
                </a:r>
              </a:p>
            </p:txBody>
          </p:sp>
        </mc:Fallback>
      </mc:AlternateContent>
      <p:pic>
        <p:nvPicPr>
          <p:cNvPr id="15" name="Picture 14" descr="Chart&#10;&#10;Description automatically generated">
            <a:extLst>
              <a:ext uri="{FF2B5EF4-FFF2-40B4-BE49-F238E27FC236}">
                <a16:creationId xmlns:a16="http://schemas.microsoft.com/office/drawing/2014/main" id="{3A22C7F2-EB3D-F798-07B6-4E14643B3F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962" y="2789553"/>
            <a:ext cx="4090071" cy="411758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D8D336-2D1F-F235-59B1-40E5B934F8DA}"/>
                  </a:ext>
                </a:extLst>
              </p:cNvPr>
              <p:cNvSpPr txBox="1"/>
              <p:nvPr/>
            </p:nvSpPr>
            <p:spPr>
              <a:xfrm>
                <a:off x="4671107" y="3114771"/>
                <a:ext cx="3075920" cy="1237262"/>
              </a:xfrm>
              <a:prstGeom prst="rect">
                <a:avLst/>
              </a:prstGeom>
              <a:noFill/>
            </p:spPr>
            <p:txBody>
              <a:bodyPr wrap="square" rtlCol="0">
                <a:spAutoFit/>
              </a:bodyPr>
              <a:lstStyle/>
              <a:p>
                <a14:m>
                  <m:oMath xmlns:m="http://schemas.openxmlformats.org/officeDocument/2006/math">
                    <m:r>
                      <a:rPr lang="en-GB" sz="2480" i="1">
                        <a:solidFill>
                          <a:schemeClr val="bg1"/>
                        </a:solidFill>
                        <a:latin typeface="Cambria Math" panose="02040503050406030204" pitchFamily="18" charset="0"/>
                      </a:rPr>
                      <m:t>𝑛</m:t>
                    </m:r>
                    <m:r>
                      <a:rPr lang="en-GB" sz="2480" i="1">
                        <a:solidFill>
                          <a:schemeClr val="bg1"/>
                        </a:solidFill>
                        <a:latin typeface="Cambria Math" panose="02040503050406030204" pitchFamily="18" charset="0"/>
                      </a:rPr>
                      <m:t> </m:t>
                    </m:r>
                  </m:oMath>
                </a14:m>
                <a:r>
                  <a:rPr lang="en-GB" sz="2480" dirty="0">
                    <a:solidFill>
                      <a:schemeClr val="bg1"/>
                    </a:solidFill>
                  </a:rPr>
                  <a:t>captured on Ar and performs </a:t>
                </a:r>
                <a:r>
                  <a:rPr lang="en-GB" sz="2480" baseline="30000" dirty="0">
                    <a:solidFill>
                      <a:schemeClr val="bg1"/>
                    </a:solidFill>
                  </a:rPr>
                  <a:t>40</a:t>
                </a:r>
                <a:r>
                  <a:rPr lang="en-GB" sz="2480" dirty="0">
                    <a:solidFill>
                      <a:schemeClr val="bg1"/>
                    </a:solidFill>
                  </a:rPr>
                  <a:t>Ar(n,n’)</a:t>
                </a:r>
                <a:r>
                  <a:rPr lang="en-GB" sz="2480" baseline="30000" dirty="0">
                    <a:solidFill>
                      <a:schemeClr val="bg1"/>
                    </a:solidFill>
                  </a:rPr>
                  <a:t>40</a:t>
                </a:r>
                <a:r>
                  <a:rPr lang="en-GB" sz="2480" dirty="0">
                    <a:solidFill>
                      <a:schemeClr val="bg1"/>
                    </a:solidFill>
                  </a:rPr>
                  <a:t>Ar process.</a:t>
                </a:r>
                <a:endParaRPr lang="en-IL" sz="2480" dirty="0">
                  <a:solidFill>
                    <a:schemeClr val="bg1"/>
                  </a:solidFill>
                </a:endParaRPr>
              </a:p>
            </p:txBody>
          </p:sp>
        </mc:Choice>
        <mc:Fallback xmlns="">
          <p:sp>
            <p:nvSpPr>
              <p:cNvPr id="16" name="TextBox 15">
                <a:extLst>
                  <a:ext uri="{FF2B5EF4-FFF2-40B4-BE49-F238E27FC236}">
                    <a16:creationId xmlns:a16="http://schemas.microsoft.com/office/drawing/2014/main" id="{72D8D336-2D1F-F235-59B1-40E5B934F8DA}"/>
                  </a:ext>
                </a:extLst>
              </p:cNvPr>
              <p:cNvSpPr txBox="1">
                <a:spLocks noRot="1" noChangeAspect="1" noMove="1" noResize="1" noEditPoints="1" noAdjustHandles="1" noChangeArrowheads="1" noChangeShapeType="1" noTextEdit="1"/>
              </p:cNvSpPr>
              <p:nvPr/>
            </p:nvSpPr>
            <p:spPr>
              <a:xfrm>
                <a:off x="4671107" y="3114771"/>
                <a:ext cx="3075920" cy="1237262"/>
              </a:xfrm>
              <a:prstGeom prst="rect">
                <a:avLst/>
              </a:prstGeom>
              <a:blipFill>
                <a:blip r:embed="rId7"/>
                <a:stretch>
                  <a:fillRect l="-3168" t="-3941" r="-594" b="-10837"/>
                </a:stretch>
              </a:blipFill>
            </p:spPr>
            <p:txBody>
              <a:bodyPr/>
              <a:lstStyle/>
              <a:p>
                <a:r>
                  <a:rPr lang="en-IL">
                    <a:noFill/>
                  </a:rPr>
                  <a:t> </a:t>
                </a:r>
              </a:p>
            </p:txBody>
          </p:sp>
        </mc:Fallback>
      </mc:AlternateContent>
      <p:sp>
        <p:nvSpPr>
          <p:cNvPr id="17" name="TextBox 16">
            <a:extLst>
              <a:ext uri="{FF2B5EF4-FFF2-40B4-BE49-F238E27FC236}">
                <a16:creationId xmlns:a16="http://schemas.microsoft.com/office/drawing/2014/main" id="{AC63DE56-AD65-11F0-2F43-6C6B2DBB2409}"/>
              </a:ext>
            </a:extLst>
          </p:cNvPr>
          <p:cNvSpPr txBox="1"/>
          <p:nvPr/>
        </p:nvSpPr>
        <p:spPr>
          <a:xfrm>
            <a:off x="6104314" y="5014653"/>
            <a:ext cx="2264060" cy="378565"/>
          </a:xfrm>
          <a:prstGeom prst="rect">
            <a:avLst/>
          </a:prstGeom>
          <a:noFill/>
        </p:spPr>
        <p:txBody>
          <a:bodyPr wrap="square" rtlCol="0">
            <a:spAutoFit/>
          </a:bodyPr>
          <a:lstStyle/>
          <a:p>
            <a:r>
              <a:rPr lang="en-GB" sz="1860" baseline="30000" dirty="0">
                <a:solidFill>
                  <a:schemeClr val="bg1"/>
                </a:solidFill>
              </a:rPr>
              <a:t>40</a:t>
            </a:r>
            <a:r>
              <a:rPr lang="en-GB" sz="1860" dirty="0">
                <a:solidFill>
                  <a:schemeClr val="bg1"/>
                </a:solidFill>
              </a:rPr>
              <a:t>Ar(n,n’)</a:t>
            </a:r>
            <a:r>
              <a:rPr lang="en-GB" sz="1860" baseline="30000" dirty="0">
                <a:solidFill>
                  <a:schemeClr val="bg1"/>
                </a:solidFill>
              </a:rPr>
              <a:t>40</a:t>
            </a:r>
            <a:r>
              <a:rPr lang="en-GB" sz="1860" dirty="0">
                <a:solidFill>
                  <a:schemeClr val="bg1"/>
                </a:solidFill>
              </a:rPr>
              <a:t>Ar vertex</a:t>
            </a:r>
            <a:endParaRPr lang="en-IL" sz="1860" dirty="0">
              <a:solidFill>
                <a:schemeClr val="bg1"/>
              </a:solidFill>
            </a:endParaRPr>
          </a:p>
        </p:txBody>
      </p:sp>
      <p:sp>
        <p:nvSpPr>
          <p:cNvPr id="18" name="Oval 17">
            <a:extLst>
              <a:ext uri="{FF2B5EF4-FFF2-40B4-BE49-F238E27FC236}">
                <a16:creationId xmlns:a16="http://schemas.microsoft.com/office/drawing/2014/main" id="{43E95B6D-9AD0-1865-894E-2502F49604D7}"/>
              </a:ext>
            </a:extLst>
          </p:cNvPr>
          <p:cNvSpPr/>
          <p:nvPr/>
        </p:nvSpPr>
        <p:spPr>
          <a:xfrm flipH="1">
            <a:off x="6226867" y="4728384"/>
            <a:ext cx="146258" cy="2066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86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1478D1-AB1B-12F7-F7D8-9DF2376054E4}"/>
                  </a:ext>
                </a:extLst>
              </p:cNvPr>
              <p:cNvSpPr txBox="1"/>
              <p:nvPr/>
            </p:nvSpPr>
            <p:spPr>
              <a:xfrm>
                <a:off x="5649419" y="4516119"/>
                <a:ext cx="260328" cy="381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80" i="1">
                          <a:solidFill>
                            <a:schemeClr val="bg1"/>
                          </a:solidFill>
                          <a:latin typeface="Cambria Math" panose="02040503050406030204" pitchFamily="18" charset="0"/>
                        </a:rPr>
                        <m:t>𝑛</m:t>
                      </m:r>
                    </m:oMath>
                  </m:oMathPara>
                </a14:m>
                <a:endParaRPr lang="en-IL" sz="2480" dirty="0">
                  <a:solidFill>
                    <a:schemeClr val="bg1"/>
                  </a:solidFill>
                </a:endParaRPr>
              </a:p>
            </p:txBody>
          </p:sp>
        </mc:Choice>
        <mc:Fallback xmlns="">
          <p:sp>
            <p:nvSpPr>
              <p:cNvPr id="19" name="TextBox 18">
                <a:extLst>
                  <a:ext uri="{FF2B5EF4-FFF2-40B4-BE49-F238E27FC236}">
                    <a16:creationId xmlns:a16="http://schemas.microsoft.com/office/drawing/2014/main" id="{FD1478D1-AB1B-12F7-F7D8-9DF2376054E4}"/>
                  </a:ext>
                </a:extLst>
              </p:cNvPr>
              <p:cNvSpPr txBox="1">
                <a:spLocks noRot="1" noChangeAspect="1" noMove="1" noResize="1" noEditPoints="1" noAdjustHandles="1" noChangeArrowheads="1" noChangeShapeType="1" noTextEdit="1"/>
              </p:cNvSpPr>
              <p:nvPr/>
            </p:nvSpPr>
            <p:spPr>
              <a:xfrm>
                <a:off x="5649419" y="4516119"/>
                <a:ext cx="260328" cy="381643"/>
              </a:xfrm>
              <a:prstGeom prst="rect">
                <a:avLst/>
              </a:prstGeom>
              <a:blipFill>
                <a:blip r:embed="rId8"/>
                <a:stretch>
                  <a:fillRect l="-16667" r="-16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0F99E-D467-E89F-C950-6E138B6E33A8}"/>
                  </a:ext>
                </a:extLst>
              </p:cNvPr>
              <p:cNvSpPr txBox="1"/>
              <p:nvPr/>
            </p:nvSpPr>
            <p:spPr>
              <a:xfrm>
                <a:off x="5854427" y="4867819"/>
                <a:ext cx="372443" cy="381643"/>
              </a:xfrm>
              <a:prstGeom prst="rect">
                <a:avLst/>
              </a:prstGeom>
              <a:noFill/>
            </p:spPr>
            <p:txBody>
              <a:bodyPr wrap="square" lIns="0" tIns="0" rIns="0" bIns="0" rtlCol="0">
                <a:spAutoFit/>
              </a:bodyPr>
              <a:lstStyle/>
              <a:p>
                <a14:m>
                  <m:oMath xmlns:m="http://schemas.openxmlformats.org/officeDocument/2006/math">
                    <m:r>
                      <a:rPr lang="en-GB" sz="2480" i="1">
                        <a:solidFill>
                          <a:schemeClr val="bg1"/>
                        </a:solidFill>
                        <a:latin typeface="Cambria Math" panose="02040503050406030204" pitchFamily="18" charset="0"/>
                      </a:rPr>
                      <m:t>𝑛</m:t>
                    </m:r>
                  </m:oMath>
                </a14:m>
                <a:r>
                  <a:rPr lang="en-GB" sz="2480" dirty="0">
                    <a:solidFill>
                      <a:schemeClr val="bg1"/>
                    </a:solidFill>
                  </a:rPr>
                  <a:t>’</a:t>
                </a:r>
                <a:endParaRPr lang="en-IL" sz="2480" dirty="0">
                  <a:solidFill>
                    <a:schemeClr val="bg1"/>
                  </a:solidFill>
                </a:endParaRPr>
              </a:p>
            </p:txBody>
          </p:sp>
        </mc:Choice>
        <mc:Fallback xmlns="">
          <p:sp>
            <p:nvSpPr>
              <p:cNvPr id="20" name="TextBox 19">
                <a:extLst>
                  <a:ext uri="{FF2B5EF4-FFF2-40B4-BE49-F238E27FC236}">
                    <a16:creationId xmlns:a16="http://schemas.microsoft.com/office/drawing/2014/main" id="{7F40F99E-D467-E89F-C950-6E138B6E33A8}"/>
                  </a:ext>
                </a:extLst>
              </p:cNvPr>
              <p:cNvSpPr txBox="1">
                <a:spLocks noRot="1" noChangeAspect="1" noMove="1" noResize="1" noEditPoints="1" noAdjustHandles="1" noChangeArrowheads="1" noChangeShapeType="1" noTextEdit="1"/>
              </p:cNvSpPr>
              <p:nvPr/>
            </p:nvSpPr>
            <p:spPr>
              <a:xfrm>
                <a:off x="5854427" y="4867819"/>
                <a:ext cx="372443" cy="381643"/>
              </a:xfrm>
              <a:prstGeom prst="rect">
                <a:avLst/>
              </a:prstGeom>
              <a:blipFill>
                <a:blip r:embed="rId9"/>
                <a:stretch>
                  <a:fillRect l="-21311" t="-24194" r="-24590" b="-5161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289C09-DA6C-0DBF-997B-A3E2BEBDF984}"/>
                  </a:ext>
                </a:extLst>
              </p:cNvPr>
              <p:cNvSpPr txBox="1"/>
              <p:nvPr/>
            </p:nvSpPr>
            <p:spPr>
              <a:xfrm>
                <a:off x="6046721" y="4606631"/>
                <a:ext cx="1093650" cy="473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80" i="1">
                          <a:solidFill>
                            <a:schemeClr val="bg1"/>
                          </a:solidFill>
                          <a:latin typeface="Cambria Math" panose="02040503050406030204" pitchFamily="18" charset="0"/>
                        </a:rPr>
                        <m:t>𝛾</m:t>
                      </m:r>
                    </m:oMath>
                  </m:oMathPara>
                </a14:m>
                <a:endParaRPr lang="en-IL" sz="2480" dirty="0">
                  <a:solidFill>
                    <a:schemeClr val="bg1"/>
                  </a:solidFill>
                </a:endParaRPr>
              </a:p>
            </p:txBody>
          </p:sp>
        </mc:Choice>
        <mc:Fallback xmlns="">
          <p:sp>
            <p:nvSpPr>
              <p:cNvPr id="21" name="TextBox 20">
                <a:extLst>
                  <a:ext uri="{FF2B5EF4-FFF2-40B4-BE49-F238E27FC236}">
                    <a16:creationId xmlns:a16="http://schemas.microsoft.com/office/drawing/2014/main" id="{9C289C09-DA6C-0DBF-997B-A3E2BEBDF984}"/>
                  </a:ext>
                </a:extLst>
              </p:cNvPr>
              <p:cNvSpPr txBox="1">
                <a:spLocks noRot="1" noChangeAspect="1" noMove="1" noResize="1" noEditPoints="1" noAdjustHandles="1" noChangeArrowheads="1" noChangeShapeType="1" noTextEdit="1"/>
              </p:cNvSpPr>
              <p:nvPr/>
            </p:nvSpPr>
            <p:spPr>
              <a:xfrm>
                <a:off x="6046721" y="4606631"/>
                <a:ext cx="1093650" cy="473976"/>
              </a:xfrm>
              <a:prstGeom prst="rect">
                <a:avLst/>
              </a:prstGeom>
              <a:blipFill>
                <a:blip r:embed="rId10"/>
                <a:stretch>
                  <a:fillRect b="-9091"/>
                </a:stretch>
              </a:blipFill>
            </p:spPr>
            <p:txBody>
              <a:bodyPr/>
              <a:lstStyle/>
              <a:p>
                <a:r>
                  <a:rPr lang="en-IL">
                    <a:noFill/>
                  </a:rPr>
                  <a:t> </a:t>
                </a:r>
              </a:p>
            </p:txBody>
          </p:sp>
        </mc:Fallback>
      </mc:AlternateContent>
      <p:cxnSp>
        <p:nvCxnSpPr>
          <p:cNvPr id="2" name="מחבר חץ ישר 1">
            <a:extLst>
              <a:ext uri="{FF2B5EF4-FFF2-40B4-BE49-F238E27FC236}">
                <a16:creationId xmlns:a16="http://schemas.microsoft.com/office/drawing/2014/main" id="{753DBF00-D01F-B2DD-2053-84BA13B2DB5E}"/>
              </a:ext>
            </a:extLst>
          </p:cNvPr>
          <p:cNvCxnSpPr>
            <a:cxnSpLocks/>
          </p:cNvCxnSpPr>
          <p:nvPr/>
        </p:nvCxnSpPr>
        <p:spPr>
          <a:xfrm rot="5400000">
            <a:off x="49218" y="6213657"/>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 name="מחבר חץ ישר 2">
            <a:extLst>
              <a:ext uri="{FF2B5EF4-FFF2-40B4-BE49-F238E27FC236}">
                <a16:creationId xmlns:a16="http://schemas.microsoft.com/office/drawing/2014/main" id="{7879E676-2D96-5A55-FAC9-96882D06C594}"/>
              </a:ext>
            </a:extLst>
          </p:cNvPr>
          <p:cNvCxnSpPr>
            <a:cxnSpLocks/>
          </p:cNvCxnSpPr>
          <p:nvPr/>
        </p:nvCxnSpPr>
        <p:spPr>
          <a:xfrm rot="5400000">
            <a:off x="4183589" y="6213657"/>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מחבר חץ ישר 3">
            <a:extLst>
              <a:ext uri="{FF2B5EF4-FFF2-40B4-BE49-F238E27FC236}">
                <a16:creationId xmlns:a16="http://schemas.microsoft.com/office/drawing/2014/main" id="{30B6FF07-F09F-7767-14F4-6AD5094046A3}"/>
              </a:ext>
            </a:extLst>
          </p:cNvPr>
          <p:cNvCxnSpPr>
            <a:cxnSpLocks/>
          </p:cNvCxnSpPr>
          <p:nvPr/>
        </p:nvCxnSpPr>
        <p:spPr>
          <a:xfrm rot="5400000">
            <a:off x="8377022" y="6213657"/>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מחבר חץ ישר 4">
            <a:extLst>
              <a:ext uri="{FF2B5EF4-FFF2-40B4-BE49-F238E27FC236}">
                <a16:creationId xmlns:a16="http://schemas.microsoft.com/office/drawing/2014/main" id="{5339876F-FBF8-6203-D331-F949BEFDE3C8}"/>
              </a:ext>
            </a:extLst>
          </p:cNvPr>
          <p:cNvCxnSpPr>
            <a:cxnSpLocks/>
          </p:cNvCxnSpPr>
          <p:nvPr/>
        </p:nvCxnSpPr>
        <p:spPr>
          <a:xfrm>
            <a:off x="4598022" y="6640274"/>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מחבר חץ ישר 5">
            <a:extLst>
              <a:ext uri="{FF2B5EF4-FFF2-40B4-BE49-F238E27FC236}">
                <a16:creationId xmlns:a16="http://schemas.microsoft.com/office/drawing/2014/main" id="{5E14DEF0-FDDE-F889-1518-4558871B39BC}"/>
              </a:ext>
            </a:extLst>
          </p:cNvPr>
          <p:cNvCxnSpPr>
            <a:cxnSpLocks/>
          </p:cNvCxnSpPr>
          <p:nvPr/>
        </p:nvCxnSpPr>
        <p:spPr>
          <a:xfrm>
            <a:off x="472504" y="6642489"/>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מחבר חץ ישר 7">
            <a:extLst>
              <a:ext uri="{FF2B5EF4-FFF2-40B4-BE49-F238E27FC236}">
                <a16:creationId xmlns:a16="http://schemas.microsoft.com/office/drawing/2014/main" id="{F3ACBA5F-7405-5A9C-E962-2CFD4C7A6062}"/>
              </a:ext>
            </a:extLst>
          </p:cNvPr>
          <p:cNvCxnSpPr>
            <a:cxnSpLocks/>
          </p:cNvCxnSpPr>
          <p:nvPr/>
        </p:nvCxnSpPr>
        <p:spPr>
          <a:xfrm>
            <a:off x="8807683" y="6609622"/>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תיבת טקסט 9">
            <a:extLst>
              <a:ext uri="{FF2B5EF4-FFF2-40B4-BE49-F238E27FC236}">
                <a16:creationId xmlns:a16="http://schemas.microsoft.com/office/drawing/2014/main" id="{E83CA98F-23C1-9E33-55D6-46CBBF3FD632}"/>
              </a:ext>
            </a:extLst>
          </p:cNvPr>
          <p:cNvSpPr txBox="1"/>
          <p:nvPr/>
        </p:nvSpPr>
        <p:spPr>
          <a:xfrm>
            <a:off x="4535574" y="6590877"/>
            <a:ext cx="856405" cy="378565"/>
          </a:xfrm>
          <a:prstGeom prst="rect">
            <a:avLst/>
          </a:prstGeom>
          <a:noFill/>
        </p:spPr>
        <p:txBody>
          <a:bodyPr wrap="square" rtlCol="0">
            <a:spAutoFit/>
          </a:bodyPr>
          <a:lstStyle/>
          <a:p>
            <a:r>
              <a:rPr lang="en-GB" sz="1860" dirty="0">
                <a:solidFill>
                  <a:schemeClr val="bg1"/>
                </a:solidFill>
              </a:rPr>
              <a:t>20 cm</a:t>
            </a:r>
            <a:endParaRPr lang="en-IL" sz="1860" dirty="0">
              <a:solidFill>
                <a:schemeClr val="bg1"/>
              </a:solidFill>
            </a:endParaRPr>
          </a:p>
        </p:txBody>
      </p:sp>
      <p:sp>
        <p:nvSpPr>
          <p:cNvPr id="14" name="תיבת טקסט 13">
            <a:extLst>
              <a:ext uri="{FF2B5EF4-FFF2-40B4-BE49-F238E27FC236}">
                <a16:creationId xmlns:a16="http://schemas.microsoft.com/office/drawing/2014/main" id="{2229DC8E-29F1-5EFF-6B2E-3F2C5C4F5611}"/>
              </a:ext>
            </a:extLst>
          </p:cNvPr>
          <p:cNvSpPr txBox="1"/>
          <p:nvPr/>
        </p:nvSpPr>
        <p:spPr>
          <a:xfrm>
            <a:off x="443068" y="6569594"/>
            <a:ext cx="856405" cy="378565"/>
          </a:xfrm>
          <a:prstGeom prst="rect">
            <a:avLst/>
          </a:prstGeom>
          <a:noFill/>
        </p:spPr>
        <p:txBody>
          <a:bodyPr wrap="square" rtlCol="0">
            <a:spAutoFit/>
          </a:bodyPr>
          <a:lstStyle/>
          <a:p>
            <a:r>
              <a:rPr lang="en-GB" sz="1860" dirty="0">
                <a:solidFill>
                  <a:schemeClr val="bg1"/>
                </a:solidFill>
              </a:rPr>
              <a:t>20 cm</a:t>
            </a:r>
            <a:endParaRPr lang="en-IL" sz="1860" dirty="0">
              <a:solidFill>
                <a:schemeClr val="bg1"/>
              </a:solidFill>
            </a:endParaRPr>
          </a:p>
        </p:txBody>
      </p:sp>
      <p:sp>
        <p:nvSpPr>
          <p:cNvPr id="22" name="תיבת טקסט 21">
            <a:extLst>
              <a:ext uri="{FF2B5EF4-FFF2-40B4-BE49-F238E27FC236}">
                <a16:creationId xmlns:a16="http://schemas.microsoft.com/office/drawing/2014/main" id="{EDA65A07-86F6-045D-3015-1FE77290A1C0}"/>
              </a:ext>
            </a:extLst>
          </p:cNvPr>
          <p:cNvSpPr txBox="1"/>
          <p:nvPr/>
        </p:nvSpPr>
        <p:spPr>
          <a:xfrm>
            <a:off x="8743638" y="6553900"/>
            <a:ext cx="856405" cy="378565"/>
          </a:xfrm>
          <a:prstGeom prst="rect">
            <a:avLst/>
          </a:prstGeom>
          <a:noFill/>
        </p:spPr>
        <p:txBody>
          <a:bodyPr wrap="square" rtlCol="0">
            <a:spAutoFit/>
          </a:bodyPr>
          <a:lstStyle/>
          <a:p>
            <a:r>
              <a:rPr lang="en-GB" sz="1860" dirty="0">
                <a:solidFill>
                  <a:schemeClr val="bg1"/>
                </a:solidFill>
              </a:rPr>
              <a:t>20 cm</a:t>
            </a:r>
            <a:endParaRPr lang="en-IL" sz="1860" dirty="0">
              <a:solidFill>
                <a:schemeClr val="bg1"/>
              </a:solidFill>
            </a:endParaRPr>
          </a:p>
        </p:txBody>
      </p:sp>
      <p:sp>
        <p:nvSpPr>
          <p:cNvPr id="23" name="תיבת טקסט 22">
            <a:extLst>
              <a:ext uri="{FF2B5EF4-FFF2-40B4-BE49-F238E27FC236}">
                <a16:creationId xmlns:a16="http://schemas.microsoft.com/office/drawing/2014/main" id="{4773146C-71FA-02A7-FD56-1BD51040A231}"/>
              </a:ext>
            </a:extLst>
          </p:cNvPr>
          <p:cNvSpPr txBox="1"/>
          <p:nvPr/>
        </p:nvSpPr>
        <p:spPr>
          <a:xfrm rot="5400000">
            <a:off x="-177834" y="6024376"/>
            <a:ext cx="856405" cy="378565"/>
          </a:xfrm>
          <a:prstGeom prst="rect">
            <a:avLst/>
          </a:prstGeom>
          <a:noFill/>
        </p:spPr>
        <p:txBody>
          <a:bodyPr wrap="square" rtlCol="0">
            <a:spAutoFit/>
          </a:bodyPr>
          <a:lstStyle/>
          <a:p>
            <a:r>
              <a:rPr lang="en-GB" sz="1860" dirty="0">
                <a:solidFill>
                  <a:schemeClr val="bg1"/>
                </a:solidFill>
              </a:rPr>
              <a:t>20 cm</a:t>
            </a:r>
            <a:endParaRPr lang="en-IL" sz="1860" dirty="0">
              <a:solidFill>
                <a:schemeClr val="bg1"/>
              </a:solidFill>
            </a:endParaRPr>
          </a:p>
        </p:txBody>
      </p:sp>
      <p:sp>
        <p:nvSpPr>
          <p:cNvPr id="25" name="תיבת טקסט 24">
            <a:extLst>
              <a:ext uri="{FF2B5EF4-FFF2-40B4-BE49-F238E27FC236}">
                <a16:creationId xmlns:a16="http://schemas.microsoft.com/office/drawing/2014/main" id="{AD5E6075-B9D0-B49D-577C-9907E6598E02}"/>
              </a:ext>
            </a:extLst>
          </p:cNvPr>
          <p:cNvSpPr txBox="1"/>
          <p:nvPr/>
        </p:nvSpPr>
        <p:spPr>
          <a:xfrm rot="5400000">
            <a:off x="3955636" y="6024378"/>
            <a:ext cx="856405" cy="378565"/>
          </a:xfrm>
          <a:prstGeom prst="rect">
            <a:avLst/>
          </a:prstGeom>
          <a:noFill/>
        </p:spPr>
        <p:txBody>
          <a:bodyPr wrap="square" rtlCol="0">
            <a:spAutoFit/>
          </a:bodyPr>
          <a:lstStyle/>
          <a:p>
            <a:r>
              <a:rPr lang="en-GB" sz="1860" dirty="0">
                <a:solidFill>
                  <a:schemeClr val="bg1"/>
                </a:solidFill>
              </a:rPr>
              <a:t>20 cm</a:t>
            </a:r>
            <a:endParaRPr lang="en-IL" sz="1860" dirty="0">
              <a:solidFill>
                <a:schemeClr val="bg1"/>
              </a:solidFill>
            </a:endParaRPr>
          </a:p>
        </p:txBody>
      </p:sp>
      <p:sp>
        <p:nvSpPr>
          <p:cNvPr id="26" name="תיבת טקסט 25">
            <a:extLst>
              <a:ext uri="{FF2B5EF4-FFF2-40B4-BE49-F238E27FC236}">
                <a16:creationId xmlns:a16="http://schemas.microsoft.com/office/drawing/2014/main" id="{FE9CEFEE-D3C7-657A-7CBE-A69BCBF6BDB2}"/>
              </a:ext>
            </a:extLst>
          </p:cNvPr>
          <p:cNvSpPr txBox="1"/>
          <p:nvPr/>
        </p:nvSpPr>
        <p:spPr>
          <a:xfrm rot="5400000">
            <a:off x="8168987" y="6083456"/>
            <a:ext cx="856405" cy="378565"/>
          </a:xfrm>
          <a:prstGeom prst="rect">
            <a:avLst/>
          </a:prstGeom>
          <a:noFill/>
        </p:spPr>
        <p:txBody>
          <a:bodyPr wrap="square" rtlCol="0">
            <a:spAutoFit/>
          </a:bodyPr>
          <a:lstStyle/>
          <a:p>
            <a:r>
              <a:rPr lang="en-GB" sz="1860" dirty="0">
                <a:solidFill>
                  <a:schemeClr val="bg1"/>
                </a:solidFill>
              </a:rPr>
              <a:t>20 cm</a:t>
            </a:r>
            <a:endParaRPr lang="en-IL" sz="1860" dirty="0">
              <a:solidFill>
                <a:schemeClr val="bg1"/>
              </a:solidFill>
            </a:endParaRPr>
          </a:p>
        </p:txBody>
      </p:sp>
    </p:spTree>
    <p:extLst>
      <p:ext uri="{BB962C8B-B14F-4D97-AF65-F5344CB8AC3E}">
        <p14:creationId xmlns:p14="http://schemas.microsoft.com/office/powerpoint/2010/main" val="1451234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E7B83D81-A096-E759-D3AB-78DAD9F274D7}"/>
              </a:ext>
            </a:extLst>
          </p:cNvPr>
          <p:cNvPicPr>
            <a:picLocks noChangeAspect="1"/>
          </p:cNvPicPr>
          <p:nvPr/>
        </p:nvPicPr>
        <p:blipFill>
          <a:blip r:embed="rId2"/>
          <a:stretch>
            <a:fillRect/>
          </a:stretch>
        </p:blipFill>
        <p:spPr>
          <a:xfrm>
            <a:off x="0" y="190795"/>
            <a:ext cx="12599988" cy="6476410"/>
          </a:xfrm>
          <a:prstGeom prst="rect">
            <a:avLst/>
          </a:prstGeom>
        </p:spPr>
      </p:pic>
      <p:sp>
        <p:nvSpPr>
          <p:cNvPr id="6" name="תיבת טקסט 5">
            <a:extLst>
              <a:ext uri="{FF2B5EF4-FFF2-40B4-BE49-F238E27FC236}">
                <a16:creationId xmlns:a16="http://schemas.microsoft.com/office/drawing/2014/main" id="{D4911488-619E-2875-BC67-32FCF295B711}"/>
              </a:ext>
            </a:extLst>
          </p:cNvPr>
          <p:cNvSpPr txBox="1"/>
          <p:nvPr/>
        </p:nvSpPr>
        <p:spPr>
          <a:xfrm>
            <a:off x="9046369" y="236058"/>
            <a:ext cx="3198640" cy="377233"/>
          </a:xfrm>
          <a:prstGeom prst="rect">
            <a:avLst/>
          </a:prstGeom>
          <a:noFill/>
        </p:spPr>
        <p:txBody>
          <a:bodyPr wrap="square">
            <a:spAutoFit/>
          </a:bodyPr>
          <a:lstStyle/>
          <a:p>
            <a:r>
              <a:rPr lang="en-GB" dirty="0"/>
              <a:t>Detector size 0.5x0.5x0.5 meter</a:t>
            </a:r>
            <a:endParaRPr lang="en-IL" dirty="0"/>
          </a:p>
        </p:txBody>
      </p:sp>
    </p:spTree>
    <p:extLst>
      <p:ext uri="{BB962C8B-B14F-4D97-AF65-F5344CB8AC3E}">
        <p14:creationId xmlns:p14="http://schemas.microsoft.com/office/powerpoint/2010/main" val="4100718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732BD07-AF76-CCAA-649A-0F8D491DCCD2}"/>
              </a:ext>
            </a:extLst>
          </p:cNvPr>
          <p:cNvPicPr>
            <a:picLocks noChangeAspect="1"/>
          </p:cNvPicPr>
          <p:nvPr/>
        </p:nvPicPr>
        <p:blipFill>
          <a:blip r:embed="rId2"/>
          <a:stretch>
            <a:fillRect/>
          </a:stretch>
        </p:blipFill>
        <p:spPr>
          <a:xfrm>
            <a:off x="30657" y="356134"/>
            <a:ext cx="12569331" cy="6323798"/>
          </a:xfrm>
          <a:prstGeom prst="rect">
            <a:avLst/>
          </a:prstGeom>
        </p:spPr>
      </p:pic>
      <p:sp>
        <p:nvSpPr>
          <p:cNvPr id="6" name="תיבת טקסט 5">
            <a:extLst>
              <a:ext uri="{FF2B5EF4-FFF2-40B4-BE49-F238E27FC236}">
                <a16:creationId xmlns:a16="http://schemas.microsoft.com/office/drawing/2014/main" id="{C44CBF26-B63D-2C38-BFFE-2748C2191A17}"/>
              </a:ext>
            </a:extLst>
          </p:cNvPr>
          <p:cNvSpPr txBox="1"/>
          <p:nvPr/>
        </p:nvSpPr>
        <p:spPr>
          <a:xfrm>
            <a:off x="9046369" y="0"/>
            <a:ext cx="3198640" cy="646331"/>
          </a:xfrm>
          <a:prstGeom prst="rect">
            <a:avLst/>
          </a:prstGeom>
          <a:noFill/>
        </p:spPr>
        <p:txBody>
          <a:bodyPr wrap="square">
            <a:spAutoFit/>
          </a:bodyPr>
          <a:lstStyle/>
          <a:p>
            <a:r>
              <a:rPr lang="en-GB" dirty="0"/>
              <a:t>Detector size 1x2x2 meter</a:t>
            </a:r>
          </a:p>
          <a:p>
            <a:r>
              <a:rPr lang="en-GB" dirty="0"/>
              <a:t>(thickness = 1m)</a:t>
            </a:r>
            <a:endParaRPr lang="en-IL" dirty="0"/>
          </a:p>
        </p:txBody>
      </p:sp>
    </p:spTree>
    <p:extLst>
      <p:ext uri="{BB962C8B-B14F-4D97-AF65-F5344CB8AC3E}">
        <p14:creationId xmlns:p14="http://schemas.microsoft.com/office/powerpoint/2010/main" val="434441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628F2F36-BF3D-BD86-A311-FB160DDBD0BC}"/>
              </a:ext>
            </a:extLst>
          </p:cNvPr>
          <p:cNvPicPr>
            <a:picLocks noChangeAspect="1"/>
          </p:cNvPicPr>
          <p:nvPr/>
        </p:nvPicPr>
        <p:blipFill>
          <a:blip r:embed="rId2"/>
          <a:stretch>
            <a:fillRect/>
          </a:stretch>
        </p:blipFill>
        <p:spPr>
          <a:xfrm>
            <a:off x="1" y="303322"/>
            <a:ext cx="12599988" cy="6482488"/>
          </a:xfrm>
          <a:prstGeom prst="rect">
            <a:avLst/>
          </a:prstGeom>
        </p:spPr>
      </p:pic>
      <p:sp>
        <p:nvSpPr>
          <p:cNvPr id="4" name="תיבת טקסט 3">
            <a:extLst>
              <a:ext uri="{FF2B5EF4-FFF2-40B4-BE49-F238E27FC236}">
                <a16:creationId xmlns:a16="http://schemas.microsoft.com/office/drawing/2014/main" id="{736A8DDD-C233-8A67-766F-EF450F9C44FF}"/>
              </a:ext>
            </a:extLst>
          </p:cNvPr>
          <p:cNvSpPr txBox="1"/>
          <p:nvPr/>
        </p:nvSpPr>
        <p:spPr>
          <a:xfrm>
            <a:off x="9046369" y="0"/>
            <a:ext cx="3198640" cy="646331"/>
          </a:xfrm>
          <a:prstGeom prst="rect">
            <a:avLst/>
          </a:prstGeom>
          <a:noFill/>
        </p:spPr>
        <p:txBody>
          <a:bodyPr wrap="square">
            <a:spAutoFit/>
          </a:bodyPr>
          <a:lstStyle/>
          <a:p>
            <a:r>
              <a:rPr lang="en-GB" dirty="0"/>
              <a:t>Detector size 1x2x2 meter</a:t>
            </a:r>
          </a:p>
          <a:p>
            <a:r>
              <a:rPr lang="en-GB" dirty="0"/>
              <a:t>(thickness = 1m)</a:t>
            </a:r>
            <a:endParaRPr lang="en-IL" dirty="0"/>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36CC9124-2E6B-235A-35B4-82F89D15B7AB}"/>
                  </a:ext>
                </a:extLst>
              </p:cNvPr>
              <p:cNvSpPr txBox="1"/>
              <p:nvPr/>
            </p:nvSpPr>
            <p:spPr>
              <a:xfrm>
                <a:off x="3336858" y="1216348"/>
                <a:ext cx="6299734" cy="9455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GB" dirty="0"/>
              </a:p>
              <a:p>
                <a:pPr algn="ctr"/>
                <a:r>
                  <a:rPr lang="en-GB" dirty="0"/>
                  <a:t>Stopped neutrons have energy = 0</a:t>
                </a:r>
              </a:p>
              <a:p>
                <a:pPr algn="ctr"/>
                <a:r>
                  <a:rPr lang="en-GB" dirty="0"/>
                  <a:t>In 62% of events there was an </a:t>
                </a:r>
                <a14:m>
                  <m:oMath xmlns:m="http://schemas.openxmlformats.org/officeDocument/2006/math">
                    <m:r>
                      <a:rPr lang="en-GB" i="1" dirty="0" smtClean="0">
                        <a:latin typeface="Cambria Math" panose="02040503050406030204" pitchFamily="18" charset="0"/>
                      </a:rPr>
                      <m:t>(</m:t>
                    </m:r>
                    <m:r>
                      <a:rPr lang="en-GB" i="1" dirty="0" err="1" smtClean="0">
                        <a:latin typeface="Cambria Math" panose="02040503050406030204" pitchFamily="18" charset="0"/>
                      </a:rPr>
                      <m:t>𝑛</m:t>
                    </m:r>
                    <m:r>
                      <a:rPr lang="en-GB" i="1" dirty="0" err="1" smtClean="0">
                        <a:latin typeface="Cambria Math" panose="02040503050406030204" pitchFamily="18" charset="0"/>
                      </a:rPr>
                      <m:t>,</m:t>
                    </m:r>
                    <m:r>
                      <a:rPr lang="en-GB" i="1" dirty="0" err="1"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 </m:t>
                    </m:r>
                  </m:oMath>
                </a14:m>
                <a:r>
                  <a:rPr lang="en-GB" dirty="0"/>
                  <a:t>process</a:t>
                </a:r>
                <a:endParaRPr lang="en-IL" dirty="0"/>
              </a:p>
            </p:txBody>
          </p:sp>
        </mc:Choice>
        <mc:Fallback xmlns="">
          <p:sp>
            <p:nvSpPr>
              <p:cNvPr id="9" name="תיבת טקסט 8">
                <a:extLst>
                  <a:ext uri="{FF2B5EF4-FFF2-40B4-BE49-F238E27FC236}">
                    <a16:creationId xmlns:a16="http://schemas.microsoft.com/office/drawing/2014/main" id="{36CC9124-2E6B-235A-35B4-82F89D15B7AB}"/>
                  </a:ext>
                </a:extLst>
              </p:cNvPr>
              <p:cNvSpPr txBox="1">
                <a:spLocks noRot="1" noChangeAspect="1" noMove="1" noResize="1" noEditPoints="1" noAdjustHandles="1" noChangeArrowheads="1" noChangeShapeType="1" noTextEdit="1"/>
              </p:cNvSpPr>
              <p:nvPr/>
            </p:nvSpPr>
            <p:spPr>
              <a:xfrm>
                <a:off x="3336858" y="1216348"/>
                <a:ext cx="6299734" cy="945580"/>
              </a:xfrm>
              <a:prstGeom prst="rect">
                <a:avLst/>
              </a:prstGeom>
              <a:blipFill>
                <a:blip r:embed="rId3"/>
                <a:stretch>
                  <a:fillRect b="-967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EE1A025B-0BC5-9736-A513-7A79EB18683A}"/>
                  </a:ext>
                </a:extLst>
              </p:cNvPr>
              <p:cNvSpPr txBox="1"/>
              <p:nvPr/>
            </p:nvSpPr>
            <p:spPr>
              <a:xfrm>
                <a:off x="8464315" y="621004"/>
                <a:ext cx="2428875" cy="709425"/>
              </a:xfrm>
              <a:prstGeom prst="rect">
                <a:avLst/>
              </a:prstGeom>
              <a:noFill/>
            </p:spPr>
            <p:txBody>
              <a:bodyPr wrap="square" rtlCol="0">
                <a:spAutoFit/>
              </a:bodyPr>
              <a:lstStyle/>
              <a:p>
                <a:r>
                  <a:rPr lang="en-GB" dirty="0"/>
                  <a:t>Back scattering peak</a:t>
                </a:r>
              </a:p>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𝑓</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26</m:t>
                      </m:r>
                      <m:r>
                        <a:rPr lang="en-GB" b="0" i="1" smtClean="0">
                          <a:latin typeface="Cambria Math" panose="02040503050406030204" pitchFamily="18" charset="0"/>
                        </a:rPr>
                        <m:t> </m:t>
                      </m:r>
                      <m:r>
                        <a:rPr lang="en-GB" b="0" i="1" smtClean="0">
                          <a:latin typeface="Cambria Math" panose="02040503050406030204" pitchFamily="18" charset="0"/>
                        </a:rPr>
                        <m:t>𝑀𝑒𝑉</m:t>
                      </m:r>
                    </m:oMath>
                  </m:oMathPara>
                </a14:m>
                <a:endParaRPr lang="en-IL" dirty="0"/>
              </a:p>
            </p:txBody>
          </p:sp>
        </mc:Choice>
        <mc:Fallback xmlns="">
          <p:sp>
            <p:nvSpPr>
              <p:cNvPr id="10" name="תיבת טקסט 9">
                <a:extLst>
                  <a:ext uri="{FF2B5EF4-FFF2-40B4-BE49-F238E27FC236}">
                    <a16:creationId xmlns:a16="http://schemas.microsoft.com/office/drawing/2014/main" id="{EE1A025B-0BC5-9736-A513-7A79EB18683A}"/>
                  </a:ext>
                </a:extLst>
              </p:cNvPr>
              <p:cNvSpPr txBox="1">
                <a:spLocks noRot="1" noChangeAspect="1" noMove="1" noResize="1" noEditPoints="1" noAdjustHandles="1" noChangeArrowheads="1" noChangeShapeType="1" noTextEdit="1"/>
              </p:cNvSpPr>
              <p:nvPr/>
            </p:nvSpPr>
            <p:spPr>
              <a:xfrm>
                <a:off x="8464315" y="621004"/>
                <a:ext cx="2428875" cy="709425"/>
              </a:xfrm>
              <a:prstGeom prst="rect">
                <a:avLst/>
              </a:prstGeom>
              <a:blipFill>
                <a:blip r:embed="rId4"/>
                <a:stretch>
                  <a:fillRect l="-2261" t="-5172" b="-1724"/>
                </a:stretch>
              </a:blipFill>
            </p:spPr>
            <p:txBody>
              <a:bodyPr/>
              <a:lstStyle/>
              <a:p>
                <a:r>
                  <a:rPr lang="en-IL">
                    <a:noFill/>
                  </a:rPr>
                  <a:t> </a:t>
                </a:r>
              </a:p>
            </p:txBody>
          </p:sp>
        </mc:Fallback>
      </mc:AlternateContent>
      <p:cxnSp>
        <p:nvCxnSpPr>
          <p:cNvPr id="13" name="מחבר חץ ישר 12">
            <a:extLst>
              <a:ext uri="{FF2B5EF4-FFF2-40B4-BE49-F238E27FC236}">
                <a16:creationId xmlns:a16="http://schemas.microsoft.com/office/drawing/2014/main" id="{A9AF0FC7-DD9D-26FE-75E8-217A683C9259}"/>
              </a:ext>
            </a:extLst>
          </p:cNvPr>
          <p:cNvCxnSpPr>
            <a:cxnSpLocks/>
          </p:cNvCxnSpPr>
          <p:nvPr/>
        </p:nvCxnSpPr>
        <p:spPr>
          <a:xfrm>
            <a:off x="10557659" y="776023"/>
            <a:ext cx="335531" cy="80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9336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AB0A536-F7BF-9F65-2E4F-D8AEFD9C3719}"/>
              </a:ext>
            </a:extLst>
          </p:cNvPr>
          <p:cNvPicPr>
            <a:picLocks noChangeAspect="1"/>
          </p:cNvPicPr>
          <p:nvPr/>
        </p:nvPicPr>
        <p:blipFill>
          <a:blip r:embed="rId2"/>
          <a:stretch>
            <a:fillRect/>
          </a:stretch>
        </p:blipFill>
        <p:spPr>
          <a:xfrm>
            <a:off x="0" y="209564"/>
            <a:ext cx="12599988" cy="6648436"/>
          </a:xfrm>
          <a:prstGeom prst="rect">
            <a:avLst/>
          </a:prstGeom>
        </p:spPr>
      </p:pic>
      <p:sp>
        <p:nvSpPr>
          <p:cNvPr id="6" name="תיבת טקסט 5">
            <a:extLst>
              <a:ext uri="{FF2B5EF4-FFF2-40B4-BE49-F238E27FC236}">
                <a16:creationId xmlns:a16="http://schemas.microsoft.com/office/drawing/2014/main" id="{B1F0C486-97BC-9D85-4B22-5228339D1641}"/>
              </a:ext>
            </a:extLst>
          </p:cNvPr>
          <p:cNvSpPr txBox="1"/>
          <p:nvPr/>
        </p:nvSpPr>
        <p:spPr>
          <a:xfrm>
            <a:off x="9046369" y="0"/>
            <a:ext cx="3198640" cy="646331"/>
          </a:xfrm>
          <a:prstGeom prst="rect">
            <a:avLst/>
          </a:prstGeom>
          <a:noFill/>
        </p:spPr>
        <p:txBody>
          <a:bodyPr wrap="square">
            <a:spAutoFit/>
          </a:bodyPr>
          <a:lstStyle/>
          <a:p>
            <a:r>
              <a:rPr lang="en-GB" dirty="0"/>
              <a:t>Detector size 1x2x2 meter</a:t>
            </a:r>
          </a:p>
          <a:p>
            <a:r>
              <a:rPr lang="en-GB" dirty="0"/>
              <a:t>(thickness = 1m)</a:t>
            </a:r>
            <a:endParaRPr lang="en-IL" dirty="0"/>
          </a:p>
        </p:txBody>
      </p:sp>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1A012B9A-6057-E39A-E998-4E47B7D7A04E}"/>
                  </a:ext>
                </a:extLst>
              </p:cNvPr>
              <p:cNvSpPr txBox="1"/>
              <p:nvPr/>
            </p:nvSpPr>
            <p:spPr>
              <a:xfrm>
                <a:off x="3043989" y="1220979"/>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2" name="תיבת טקסט 1">
                <a:extLst>
                  <a:ext uri="{FF2B5EF4-FFF2-40B4-BE49-F238E27FC236}">
                    <a16:creationId xmlns:a16="http://schemas.microsoft.com/office/drawing/2014/main" id="{1A012B9A-6057-E39A-E998-4E47B7D7A04E}"/>
                  </a:ext>
                </a:extLst>
              </p:cNvPr>
              <p:cNvSpPr txBox="1">
                <a:spLocks noRot="1" noChangeAspect="1" noMove="1" noResize="1" noEditPoints="1" noAdjustHandles="1" noChangeArrowheads="1" noChangeShapeType="1" noTextEdit="1"/>
              </p:cNvSpPr>
              <p:nvPr/>
            </p:nvSpPr>
            <p:spPr>
              <a:xfrm>
                <a:off x="3043989" y="1220979"/>
                <a:ext cx="6299734" cy="391582"/>
              </a:xfrm>
              <a:prstGeom prst="rect">
                <a:avLst/>
              </a:prstGeom>
              <a:blipFill>
                <a:blip r:embed="rId3"/>
                <a:stretch>
                  <a:fillRect b="-1538"/>
                </a:stretch>
              </a:blipFill>
            </p:spPr>
            <p:txBody>
              <a:bodyPr/>
              <a:lstStyle/>
              <a:p>
                <a:r>
                  <a:rPr lang="en-IL">
                    <a:noFill/>
                  </a:rPr>
                  <a:t> </a:t>
                </a:r>
              </a:p>
            </p:txBody>
          </p:sp>
        </mc:Fallback>
      </mc:AlternateContent>
    </p:spTree>
    <p:extLst>
      <p:ext uri="{BB962C8B-B14F-4D97-AF65-F5344CB8AC3E}">
        <p14:creationId xmlns:p14="http://schemas.microsoft.com/office/powerpoint/2010/main" val="225373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B5B307A0-A3B4-28C3-8D3E-8ABFE7F95043}"/>
              </a:ext>
            </a:extLst>
          </p:cNvPr>
          <p:cNvPicPr>
            <a:picLocks noChangeAspect="1"/>
          </p:cNvPicPr>
          <p:nvPr/>
        </p:nvPicPr>
        <p:blipFill>
          <a:blip r:embed="rId2"/>
          <a:stretch>
            <a:fillRect/>
          </a:stretch>
        </p:blipFill>
        <p:spPr>
          <a:xfrm>
            <a:off x="-4564" y="396976"/>
            <a:ext cx="12604552" cy="6461024"/>
          </a:xfrm>
          <a:prstGeom prst="rect">
            <a:avLst/>
          </a:prstGeom>
        </p:spPr>
      </p:pic>
      <p:sp>
        <p:nvSpPr>
          <p:cNvPr id="6" name="תיבת טקסט 5">
            <a:extLst>
              <a:ext uri="{FF2B5EF4-FFF2-40B4-BE49-F238E27FC236}">
                <a16:creationId xmlns:a16="http://schemas.microsoft.com/office/drawing/2014/main" id="{B1F0C486-97BC-9D85-4B22-5228339D1641}"/>
              </a:ext>
            </a:extLst>
          </p:cNvPr>
          <p:cNvSpPr txBox="1"/>
          <p:nvPr/>
        </p:nvSpPr>
        <p:spPr>
          <a:xfrm>
            <a:off x="9046369" y="0"/>
            <a:ext cx="3198640" cy="646331"/>
          </a:xfrm>
          <a:prstGeom prst="rect">
            <a:avLst/>
          </a:prstGeom>
          <a:noFill/>
        </p:spPr>
        <p:txBody>
          <a:bodyPr wrap="square">
            <a:spAutoFit/>
          </a:bodyPr>
          <a:lstStyle/>
          <a:p>
            <a:r>
              <a:rPr lang="en-GB" dirty="0"/>
              <a:t>Detector size 1x2x2 meter</a:t>
            </a:r>
          </a:p>
          <a:p>
            <a:r>
              <a:rPr lang="en-GB" dirty="0"/>
              <a:t>(thickness = 1m)</a:t>
            </a:r>
            <a:endParaRPr lang="en-IL" dirty="0"/>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026C19FA-B2EA-36DD-2020-567AAB3DFEA3}"/>
                  </a:ext>
                </a:extLst>
              </p:cNvPr>
              <p:cNvSpPr txBox="1"/>
              <p:nvPr/>
            </p:nvSpPr>
            <p:spPr>
              <a:xfrm>
                <a:off x="3043989" y="1220979"/>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4" name="תיבת טקסט 3">
                <a:extLst>
                  <a:ext uri="{FF2B5EF4-FFF2-40B4-BE49-F238E27FC236}">
                    <a16:creationId xmlns:a16="http://schemas.microsoft.com/office/drawing/2014/main" id="{026C19FA-B2EA-36DD-2020-567AAB3DFEA3}"/>
                  </a:ext>
                </a:extLst>
              </p:cNvPr>
              <p:cNvSpPr txBox="1">
                <a:spLocks noRot="1" noChangeAspect="1" noMove="1" noResize="1" noEditPoints="1" noAdjustHandles="1" noChangeArrowheads="1" noChangeShapeType="1" noTextEdit="1"/>
              </p:cNvSpPr>
              <p:nvPr/>
            </p:nvSpPr>
            <p:spPr>
              <a:xfrm>
                <a:off x="3043989" y="1220979"/>
                <a:ext cx="6299734" cy="391582"/>
              </a:xfrm>
              <a:prstGeom prst="rect">
                <a:avLst/>
              </a:prstGeom>
              <a:blipFill>
                <a:blip r:embed="rId3"/>
                <a:stretch>
                  <a:fillRect b="-1538"/>
                </a:stretch>
              </a:blipFill>
            </p:spPr>
            <p:txBody>
              <a:bodyPr/>
              <a:lstStyle/>
              <a:p>
                <a:r>
                  <a:rPr lang="en-IL">
                    <a:noFill/>
                  </a:rPr>
                  <a:t> </a:t>
                </a:r>
              </a:p>
            </p:txBody>
          </p:sp>
        </mc:Fallback>
      </mc:AlternateContent>
    </p:spTree>
    <p:extLst>
      <p:ext uri="{BB962C8B-B14F-4D97-AF65-F5344CB8AC3E}">
        <p14:creationId xmlns:p14="http://schemas.microsoft.com/office/powerpoint/2010/main" val="156152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95ADC18C-9A86-C9A6-4C6F-4317CE9499FC}"/>
              </a:ext>
            </a:extLst>
          </p:cNvPr>
          <p:cNvPicPr>
            <a:picLocks noChangeAspect="1"/>
          </p:cNvPicPr>
          <p:nvPr/>
        </p:nvPicPr>
        <p:blipFill>
          <a:blip r:embed="rId2"/>
          <a:stretch>
            <a:fillRect/>
          </a:stretch>
        </p:blipFill>
        <p:spPr>
          <a:xfrm>
            <a:off x="0" y="323165"/>
            <a:ext cx="12599988" cy="6452508"/>
          </a:xfrm>
          <a:prstGeom prst="rect">
            <a:avLst/>
          </a:prstGeom>
        </p:spPr>
      </p:pic>
      <p:sp>
        <p:nvSpPr>
          <p:cNvPr id="4" name="תיבת טקסט 3">
            <a:extLst>
              <a:ext uri="{FF2B5EF4-FFF2-40B4-BE49-F238E27FC236}">
                <a16:creationId xmlns:a16="http://schemas.microsoft.com/office/drawing/2014/main" id="{700A344D-A793-476E-1CCE-97A9D7270BBE}"/>
              </a:ext>
            </a:extLst>
          </p:cNvPr>
          <p:cNvSpPr txBox="1"/>
          <p:nvPr/>
        </p:nvSpPr>
        <p:spPr>
          <a:xfrm>
            <a:off x="9046369" y="0"/>
            <a:ext cx="3198640" cy="646331"/>
          </a:xfrm>
          <a:prstGeom prst="rect">
            <a:avLst/>
          </a:prstGeom>
          <a:noFill/>
        </p:spPr>
        <p:txBody>
          <a:bodyPr wrap="square">
            <a:spAutoFit/>
          </a:bodyPr>
          <a:lstStyle/>
          <a:p>
            <a:r>
              <a:rPr lang="en-GB" dirty="0"/>
              <a:t>Detector size 1x2x2 meter</a:t>
            </a:r>
          </a:p>
          <a:p>
            <a:r>
              <a:rPr lang="en-GB" dirty="0"/>
              <a:t>(thickness = 1m)</a:t>
            </a:r>
            <a:endParaRPr lang="en-IL" dirty="0"/>
          </a:p>
        </p:txBody>
      </p:sp>
      <p:sp>
        <p:nvSpPr>
          <p:cNvPr id="7" name="תיבת טקסט 6">
            <a:extLst>
              <a:ext uri="{FF2B5EF4-FFF2-40B4-BE49-F238E27FC236}">
                <a16:creationId xmlns:a16="http://schemas.microsoft.com/office/drawing/2014/main" id="{05F3CF00-A666-017D-0F00-A956BED4F89A}"/>
              </a:ext>
            </a:extLst>
          </p:cNvPr>
          <p:cNvSpPr txBox="1"/>
          <p:nvPr/>
        </p:nvSpPr>
        <p:spPr>
          <a:xfrm>
            <a:off x="180975" y="-13558"/>
            <a:ext cx="5084763" cy="369332"/>
          </a:xfrm>
          <a:prstGeom prst="rect">
            <a:avLst/>
          </a:prstGeom>
          <a:noFill/>
        </p:spPr>
        <p:txBody>
          <a:bodyPr wrap="square" rtlCol="0">
            <a:spAutoFit/>
          </a:bodyPr>
          <a:lstStyle/>
          <a:p>
            <a:r>
              <a:rPr lang="en-GB" dirty="0"/>
              <a:t>Only for primary neutrons (didn’t perform (</a:t>
            </a:r>
            <a:r>
              <a:rPr lang="en-GB" dirty="0" err="1"/>
              <a:t>n,n</a:t>
            </a:r>
            <a:r>
              <a:rPr lang="en-GB" dirty="0"/>
              <a:t>’))</a:t>
            </a:r>
            <a:endParaRPr lang="en-IL" dirty="0"/>
          </a:p>
        </p:txBody>
      </p:sp>
    </p:spTree>
    <p:extLst>
      <p:ext uri="{BB962C8B-B14F-4D97-AF65-F5344CB8AC3E}">
        <p14:creationId xmlns:p14="http://schemas.microsoft.com/office/powerpoint/2010/main" val="752868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DF417503-5F6A-29E6-6CD3-41F0F6C9A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36" y="1"/>
            <a:ext cx="12479113" cy="6657974"/>
          </a:xfrm>
          <a:prstGeom prst="rect">
            <a:avLst/>
          </a:prstGeom>
        </p:spPr>
      </p:pic>
      <p:sp>
        <p:nvSpPr>
          <p:cNvPr id="2" name="תיבת טקסט 1">
            <a:extLst>
              <a:ext uri="{FF2B5EF4-FFF2-40B4-BE49-F238E27FC236}">
                <a16:creationId xmlns:a16="http://schemas.microsoft.com/office/drawing/2014/main" id="{0E0C8693-517F-01A3-895C-4722A29F18E3}"/>
              </a:ext>
            </a:extLst>
          </p:cNvPr>
          <p:cNvSpPr txBox="1"/>
          <p:nvPr/>
        </p:nvSpPr>
        <p:spPr>
          <a:xfrm>
            <a:off x="7515225" y="85725"/>
            <a:ext cx="5084763" cy="369332"/>
          </a:xfrm>
          <a:prstGeom prst="rect">
            <a:avLst/>
          </a:prstGeom>
          <a:noFill/>
        </p:spPr>
        <p:txBody>
          <a:bodyPr wrap="square" rtlCol="0">
            <a:spAutoFit/>
          </a:bodyPr>
          <a:lstStyle/>
          <a:p>
            <a:r>
              <a:rPr lang="en-GB" dirty="0"/>
              <a:t>Only for primary neutrons (didn’t perform (</a:t>
            </a:r>
            <a:r>
              <a:rPr lang="en-GB" dirty="0" err="1"/>
              <a:t>n,n</a:t>
            </a:r>
            <a:r>
              <a:rPr lang="en-GB" dirty="0"/>
              <a:t>’))</a:t>
            </a:r>
            <a:endParaRPr lang="en-IL" dirty="0"/>
          </a:p>
        </p:txBody>
      </p:sp>
    </p:spTree>
    <p:extLst>
      <p:ext uri="{BB962C8B-B14F-4D97-AF65-F5344CB8AC3E}">
        <p14:creationId xmlns:p14="http://schemas.microsoft.com/office/powerpoint/2010/main" val="243495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95DC6DE-8439-348F-FF35-C4039D439EA8}"/>
              </a:ext>
            </a:extLst>
          </p:cNvPr>
          <p:cNvPicPr>
            <a:picLocks noChangeAspect="1"/>
          </p:cNvPicPr>
          <p:nvPr/>
        </p:nvPicPr>
        <p:blipFill>
          <a:blip r:embed="rId2"/>
          <a:stretch>
            <a:fillRect/>
          </a:stretch>
        </p:blipFill>
        <p:spPr>
          <a:xfrm>
            <a:off x="0" y="209166"/>
            <a:ext cx="12599988" cy="6439667"/>
          </a:xfrm>
          <a:prstGeom prst="rect">
            <a:avLst/>
          </a:prstGeom>
        </p:spPr>
      </p:pic>
      <p:sp>
        <p:nvSpPr>
          <p:cNvPr id="6" name="תיבת טקסט 5">
            <a:extLst>
              <a:ext uri="{FF2B5EF4-FFF2-40B4-BE49-F238E27FC236}">
                <a16:creationId xmlns:a16="http://schemas.microsoft.com/office/drawing/2014/main" id="{99836D46-E4F9-2DC7-050A-6A54FA3B9AF8}"/>
              </a:ext>
            </a:extLst>
          </p:cNvPr>
          <p:cNvSpPr txBox="1"/>
          <p:nvPr/>
        </p:nvSpPr>
        <p:spPr>
          <a:xfrm>
            <a:off x="7515225" y="85725"/>
            <a:ext cx="5084763" cy="369332"/>
          </a:xfrm>
          <a:prstGeom prst="rect">
            <a:avLst/>
          </a:prstGeom>
          <a:noFill/>
        </p:spPr>
        <p:txBody>
          <a:bodyPr wrap="square" rtlCol="0">
            <a:spAutoFit/>
          </a:bodyPr>
          <a:lstStyle/>
          <a:p>
            <a:r>
              <a:rPr lang="en-GB" dirty="0"/>
              <a:t>Only for primary neutrons (didn’t perform (</a:t>
            </a:r>
            <a:r>
              <a:rPr lang="en-GB" dirty="0" err="1"/>
              <a:t>n,n</a:t>
            </a:r>
            <a:r>
              <a:rPr lang="en-GB" dirty="0"/>
              <a:t>’))</a:t>
            </a:r>
            <a:endParaRPr lang="en-IL" dirty="0"/>
          </a:p>
        </p:txBody>
      </p:sp>
    </p:spTree>
    <p:extLst>
      <p:ext uri="{BB962C8B-B14F-4D97-AF65-F5344CB8AC3E}">
        <p14:creationId xmlns:p14="http://schemas.microsoft.com/office/powerpoint/2010/main" val="3448298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8D50892D-D439-CB03-24B8-97EBC304B634}"/>
              </a:ext>
            </a:extLst>
          </p:cNvPr>
          <p:cNvPicPr>
            <a:picLocks noChangeAspect="1"/>
          </p:cNvPicPr>
          <p:nvPr/>
        </p:nvPicPr>
        <p:blipFill>
          <a:blip r:embed="rId2"/>
          <a:stretch>
            <a:fillRect/>
          </a:stretch>
        </p:blipFill>
        <p:spPr>
          <a:xfrm>
            <a:off x="0" y="211756"/>
            <a:ext cx="12588243" cy="6440497"/>
          </a:xfrm>
          <a:prstGeom prst="rect">
            <a:avLst/>
          </a:prstGeom>
        </p:spPr>
      </p:pic>
    </p:spTree>
    <p:extLst>
      <p:ext uri="{BB962C8B-B14F-4D97-AF65-F5344CB8AC3E}">
        <p14:creationId xmlns:p14="http://schemas.microsoft.com/office/powerpoint/2010/main" val="3007086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D3B1268-B12D-8CB1-9426-1D2D71FEC14E}"/>
              </a:ext>
            </a:extLst>
          </p:cNvPr>
          <p:cNvPicPr>
            <a:picLocks noChangeAspect="1"/>
          </p:cNvPicPr>
          <p:nvPr/>
        </p:nvPicPr>
        <p:blipFill>
          <a:blip r:embed="rId2"/>
          <a:stretch>
            <a:fillRect/>
          </a:stretch>
        </p:blipFill>
        <p:spPr>
          <a:xfrm>
            <a:off x="6176" y="125128"/>
            <a:ext cx="12596820" cy="6602931"/>
          </a:xfrm>
          <a:prstGeom prst="rect">
            <a:avLst/>
          </a:prstGeom>
        </p:spPr>
      </p:pic>
    </p:spTree>
    <p:extLst>
      <p:ext uri="{BB962C8B-B14F-4D97-AF65-F5344CB8AC3E}">
        <p14:creationId xmlns:p14="http://schemas.microsoft.com/office/powerpoint/2010/main" val="106694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822BE857-5938-B444-3DF6-99FEDEC3A66B}"/>
              </a:ext>
            </a:extLst>
          </p:cNvPr>
          <p:cNvPicPr>
            <a:picLocks noChangeAspect="1"/>
          </p:cNvPicPr>
          <p:nvPr/>
        </p:nvPicPr>
        <p:blipFill>
          <a:blip r:embed="rId2"/>
          <a:stretch>
            <a:fillRect/>
          </a:stretch>
        </p:blipFill>
        <p:spPr>
          <a:xfrm>
            <a:off x="1" y="231006"/>
            <a:ext cx="12593708" cy="6399178"/>
          </a:xfrm>
          <a:prstGeom prst="rect">
            <a:avLst/>
          </a:prstGeom>
        </p:spPr>
      </p:pic>
    </p:spTree>
    <p:extLst>
      <p:ext uri="{BB962C8B-B14F-4D97-AF65-F5344CB8AC3E}">
        <p14:creationId xmlns:p14="http://schemas.microsoft.com/office/powerpoint/2010/main" val="203357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תמונה 18">
            <a:extLst>
              <a:ext uri="{FF2B5EF4-FFF2-40B4-BE49-F238E27FC236}">
                <a16:creationId xmlns:a16="http://schemas.microsoft.com/office/drawing/2014/main" id="{C4BFFB23-88CB-5784-1457-5510949B74EB}"/>
              </a:ext>
            </a:extLst>
          </p:cNvPr>
          <p:cNvPicPr>
            <a:picLocks noChangeAspect="1"/>
          </p:cNvPicPr>
          <p:nvPr/>
        </p:nvPicPr>
        <p:blipFill>
          <a:blip r:embed="rId2"/>
          <a:stretch>
            <a:fillRect/>
          </a:stretch>
        </p:blipFill>
        <p:spPr>
          <a:xfrm>
            <a:off x="0" y="330872"/>
            <a:ext cx="12599988" cy="6527128"/>
          </a:xfrm>
          <a:prstGeom prst="rect">
            <a:avLst/>
          </a:prstGeom>
        </p:spPr>
      </p:pic>
      <p:sp>
        <p:nvSpPr>
          <p:cNvPr id="6" name="תיבת טקסט 5">
            <a:extLst>
              <a:ext uri="{FF2B5EF4-FFF2-40B4-BE49-F238E27FC236}">
                <a16:creationId xmlns:a16="http://schemas.microsoft.com/office/drawing/2014/main" id="{45908D59-D7E4-D580-6FFC-5048761C536E}"/>
              </a:ext>
            </a:extLst>
          </p:cNvPr>
          <p:cNvSpPr txBox="1"/>
          <p:nvPr/>
        </p:nvSpPr>
        <p:spPr>
          <a:xfrm>
            <a:off x="368768" y="290821"/>
            <a:ext cx="3238500" cy="369332"/>
          </a:xfrm>
          <a:prstGeom prst="rect">
            <a:avLst/>
          </a:prstGeom>
          <a:noFill/>
        </p:spPr>
        <p:txBody>
          <a:bodyPr wrap="square" rtlCol="0">
            <a:spAutoFit/>
          </a:bodyPr>
          <a:lstStyle/>
          <a:p>
            <a:r>
              <a:rPr lang="en-GB" dirty="0"/>
              <a:t>100k events</a:t>
            </a:r>
            <a:endParaRPr lang="en-IL" dirty="0"/>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67E4C66B-BF1D-9DD5-6E55-3216388AA3D0}"/>
                  </a:ext>
                </a:extLst>
              </p:cNvPr>
              <p:cNvSpPr txBox="1"/>
              <p:nvPr/>
            </p:nvSpPr>
            <p:spPr>
              <a:xfrm>
                <a:off x="7684667" y="770629"/>
                <a:ext cx="2428875" cy="709425"/>
              </a:xfrm>
              <a:prstGeom prst="rect">
                <a:avLst/>
              </a:prstGeom>
              <a:noFill/>
            </p:spPr>
            <p:txBody>
              <a:bodyPr wrap="square" rtlCol="0">
                <a:spAutoFit/>
              </a:bodyPr>
              <a:lstStyle/>
              <a:p>
                <a:r>
                  <a:rPr lang="en-GB" dirty="0"/>
                  <a:t>Back scattering peak</a:t>
                </a:r>
              </a:p>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𝑓</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26</m:t>
                      </m:r>
                      <m:r>
                        <a:rPr lang="en-GB" b="0" i="1" smtClean="0">
                          <a:latin typeface="Cambria Math" panose="02040503050406030204" pitchFamily="18" charset="0"/>
                        </a:rPr>
                        <m:t> </m:t>
                      </m:r>
                      <m:r>
                        <a:rPr lang="en-GB" b="0" i="1" smtClean="0">
                          <a:latin typeface="Cambria Math" panose="02040503050406030204" pitchFamily="18" charset="0"/>
                        </a:rPr>
                        <m:t>𝑀𝑒𝑉</m:t>
                      </m:r>
                    </m:oMath>
                  </m:oMathPara>
                </a14:m>
                <a:endParaRPr lang="en-IL" dirty="0"/>
              </a:p>
            </p:txBody>
          </p:sp>
        </mc:Choice>
        <mc:Fallback xmlns="">
          <p:sp>
            <p:nvSpPr>
              <p:cNvPr id="4" name="תיבת טקסט 3">
                <a:extLst>
                  <a:ext uri="{FF2B5EF4-FFF2-40B4-BE49-F238E27FC236}">
                    <a16:creationId xmlns:a16="http://schemas.microsoft.com/office/drawing/2014/main" id="{67E4C66B-BF1D-9DD5-6E55-3216388AA3D0}"/>
                  </a:ext>
                </a:extLst>
              </p:cNvPr>
              <p:cNvSpPr txBox="1">
                <a:spLocks noRot="1" noChangeAspect="1" noMove="1" noResize="1" noEditPoints="1" noAdjustHandles="1" noChangeArrowheads="1" noChangeShapeType="1" noTextEdit="1"/>
              </p:cNvSpPr>
              <p:nvPr/>
            </p:nvSpPr>
            <p:spPr>
              <a:xfrm>
                <a:off x="7684667" y="770629"/>
                <a:ext cx="2428875" cy="709425"/>
              </a:xfrm>
              <a:prstGeom prst="rect">
                <a:avLst/>
              </a:prstGeom>
              <a:blipFill>
                <a:blip r:embed="rId3"/>
                <a:stretch>
                  <a:fillRect l="-2261" t="-4274" b="-1709"/>
                </a:stretch>
              </a:blipFill>
            </p:spPr>
            <p:txBody>
              <a:bodyPr/>
              <a:lstStyle/>
              <a:p>
                <a:r>
                  <a:rPr lang="en-IL">
                    <a:noFill/>
                  </a:rPr>
                  <a:t> </a:t>
                </a:r>
              </a:p>
            </p:txBody>
          </p:sp>
        </mc:Fallback>
      </mc:AlternateContent>
      <p:cxnSp>
        <p:nvCxnSpPr>
          <p:cNvPr id="7" name="מחבר חץ ישר 6">
            <a:extLst>
              <a:ext uri="{FF2B5EF4-FFF2-40B4-BE49-F238E27FC236}">
                <a16:creationId xmlns:a16="http://schemas.microsoft.com/office/drawing/2014/main" id="{DBA7C094-A8C5-C183-8008-7608DF8755FD}"/>
              </a:ext>
            </a:extLst>
          </p:cNvPr>
          <p:cNvCxnSpPr>
            <a:cxnSpLocks/>
          </p:cNvCxnSpPr>
          <p:nvPr/>
        </p:nvCxnSpPr>
        <p:spPr>
          <a:xfrm flipV="1">
            <a:off x="9779267" y="974526"/>
            <a:ext cx="1032088" cy="150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3CA11C0E-0EBA-99B1-0FBF-45DF33316795}"/>
                  </a:ext>
                </a:extLst>
              </p:cNvPr>
              <p:cNvSpPr txBox="1"/>
              <p:nvPr/>
            </p:nvSpPr>
            <p:spPr>
              <a:xfrm>
                <a:off x="1227410" y="277749"/>
                <a:ext cx="2428875"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17" name="תיבת טקסט 16">
                <a:extLst>
                  <a:ext uri="{FF2B5EF4-FFF2-40B4-BE49-F238E27FC236}">
                    <a16:creationId xmlns:a16="http://schemas.microsoft.com/office/drawing/2014/main" id="{3CA11C0E-0EBA-99B1-0FBF-45DF33316795}"/>
                  </a:ext>
                </a:extLst>
              </p:cNvPr>
              <p:cNvSpPr txBox="1">
                <a:spLocks noRot="1" noChangeAspect="1" noMove="1" noResize="1" noEditPoints="1" noAdjustHandles="1" noChangeArrowheads="1" noChangeShapeType="1" noTextEdit="1"/>
              </p:cNvSpPr>
              <p:nvPr/>
            </p:nvSpPr>
            <p:spPr>
              <a:xfrm>
                <a:off x="1227410" y="277749"/>
                <a:ext cx="2428875" cy="391582"/>
              </a:xfrm>
              <a:prstGeom prst="rect">
                <a:avLst/>
              </a:prstGeom>
              <a:blipFill>
                <a:blip r:embed="rId4"/>
                <a:stretch>
                  <a:fillRect b="-1563"/>
                </a:stretch>
              </a:blipFill>
            </p:spPr>
            <p:txBody>
              <a:bodyPr/>
              <a:lstStyle/>
              <a:p>
                <a:r>
                  <a:rPr lang="en-IL">
                    <a:noFill/>
                  </a:rPr>
                  <a:t> </a:t>
                </a:r>
              </a:p>
            </p:txBody>
          </p:sp>
        </mc:Fallback>
      </mc:AlternateContent>
      <p:sp>
        <p:nvSpPr>
          <p:cNvPr id="21" name="תיבת טקסט 20">
            <a:extLst>
              <a:ext uri="{FF2B5EF4-FFF2-40B4-BE49-F238E27FC236}">
                <a16:creationId xmlns:a16="http://schemas.microsoft.com/office/drawing/2014/main" id="{B62D1AE9-066E-A4BF-938F-22E6DA2103B2}"/>
              </a:ext>
            </a:extLst>
          </p:cNvPr>
          <p:cNvSpPr txBox="1"/>
          <p:nvPr/>
        </p:nvSpPr>
        <p:spPr>
          <a:xfrm>
            <a:off x="10158140" y="146206"/>
            <a:ext cx="2428875" cy="369332"/>
          </a:xfrm>
          <a:prstGeom prst="rect">
            <a:avLst/>
          </a:prstGeom>
          <a:noFill/>
        </p:spPr>
        <p:txBody>
          <a:bodyPr wrap="square" rtlCol="0">
            <a:spAutoFit/>
          </a:bodyPr>
          <a:lstStyle/>
          <a:p>
            <a:r>
              <a:rPr lang="en-GB" dirty="0"/>
              <a:t>0 interaction neutrons</a:t>
            </a:r>
            <a:endParaRPr lang="en-IL" dirty="0"/>
          </a:p>
        </p:txBody>
      </p:sp>
      <p:cxnSp>
        <p:nvCxnSpPr>
          <p:cNvPr id="22" name="מחבר חץ ישר 21">
            <a:extLst>
              <a:ext uri="{FF2B5EF4-FFF2-40B4-BE49-F238E27FC236}">
                <a16:creationId xmlns:a16="http://schemas.microsoft.com/office/drawing/2014/main" id="{46BA6DA5-C108-7792-BCE9-6B5C0AB45145}"/>
              </a:ext>
            </a:extLst>
          </p:cNvPr>
          <p:cNvCxnSpPr>
            <a:cxnSpLocks/>
          </p:cNvCxnSpPr>
          <p:nvPr/>
        </p:nvCxnSpPr>
        <p:spPr>
          <a:xfrm>
            <a:off x="11781322" y="515538"/>
            <a:ext cx="154004" cy="534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5724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1B645229-A02A-043D-6A28-323D408269C6}"/>
              </a:ext>
            </a:extLst>
          </p:cNvPr>
          <p:cNvPicPr>
            <a:picLocks noChangeAspect="1"/>
          </p:cNvPicPr>
          <p:nvPr/>
        </p:nvPicPr>
        <p:blipFill>
          <a:blip r:embed="rId2"/>
          <a:stretch>
            <a:fillRect/>
          </a:stretch>
        </p:blipFill>
        <p:spPr>
          <a:xfrm>
            <a:off x="0" y="174984"/>
            <a:ext cx="12599988" cy="6508031"/>
          </a:xfrm>
          <a:prstGeom prst="rect">
            <a:avLst/>
          </a:prstGeom>
        </p:spPr>
      </p:pic>
      <p:sp>
        <p:nvSpPr>
          <p:cNvPr id="6" name="תיבת טקסט 5">
            <a:extLst>
              <a:ext uri="{FF2B5EF4-FFF2-40B4-BE49-F238E27FC236}">
                <a16:creationId xmlns:a16="http://schemas.microsoft.com/office/drawing/2014/main" id="{1D6DE676-16DA-2BB7-EC7E-7C5618832C8D}"/>
              </a:ext>
            </a:extLst>
          </p:cNvPr>
          <p:cNvSpPr txBox="1"/>
          <p:nvPr/>
        </p:nvSpPr>
        <p:spPr>
          <a:xfrm>
            <a:off x="8820150" y="134040"/>
            <a:ext cx="2809875" cy="369332"/>
          </a:xfrm>
          <a:prstGeom prst="rect">
            <a:avLst/>
          </a:prstGeom>
          <a:noFill/>
        </p:spPr>
        <p:txBody>
          <a:bodyPr wrap="square" rtlCol="0">
            <a:spAutoFit/>
          </a:bodyPr>
          <a:lstStyle/>
          <a:p>
            <a:r>
              <a:rPr lang="en-GB" dirty="0"/>
              <a:t>100k events</a:t>
            </a:r>
            <a:endParaRPr lang="en-IL" dirty="0"/>
          </a:p>
        </p:txBody>
      </p:sp>
    </p:spTree>
    <p:extLst>
      <p:ext uri="{BB962C8B-B14F-4D97-AF65-F5344CB8AC3E}">
        <p14:creationId xmlns:p14="http://schemas.microsoft.com/office/powerpoint/2010/main" val="2192167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171DFA4E-F61D-58BE-250A-2E600D9455A6}"/>
              </a:ext>
            </a:extLst>
          </p:cNvPr>
          <p:cNvPicPr>
            <a:picLocks noChangeAspect="1"/>
          </p:cNvPicPr>
          <p:nvPr/>
        </p:nvPicPr>
        <p:blipFill>
          <a:blip r:embed="rId2"/>
          <a:stretch>
            <a:fillRect/>
          </a:stretch>
        </p:blipFill>
        <p:spPr>
          <a:xfrm>
            <a:off x="0" y="383437"/>
            <a:ext cx="12599988" cy="6418119"/>
          </a:xfrm>
          <a:prstGeom prst="rect">
            <a:avLst/>
          </a:prstGeom>
        </p:spPr>
      </p:pic>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DB759C04-B931-6BA1-3610-E76C47CBEC03}"/>
                  </a:ext>
                </a:extLst>
              </p:cNvPr>
              <p:cNvSpPr txBox="1"/>
              <p:nvPr/>
            </p:nvSpPr>
            <p:spPr>
              <a:xfrm>
                <a:off x="2076449" y="2390775"/>
                <a:ext cx="2809875"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𝒇</m:t>
                      </m:r>
                      <m:d>
                        <m:dPr>
                          <m:ctrlPr>
                            <a:rPr lang="en-GB" sz="2400" b="1" i="1" dirty="0" smtClean="0">
                              <a:solidFill>
                                <a:schemeClr val="accent2"/>
                              </a:solidFill>
                              <a:latin typeface="Cambria Math" panose="02040503050406030204" pitchFamily="18" charset="0"/>
                            </a:rPr>
                          </m:ctrlPr>
                        </m:dPr>
                        <m:e>
                          <m:r>
                            <a:rPr lang="en-GB" sz="2400" b="1" i="1" dirty="0" smtClean="0">
                              <a:solidFill>
                                <a:schemeClr val="accent2"/>
                              </a:solidFill>
                              <a:latin typeface="Cambria Math" panose="02040503050406030204" pitchFamily="18" charset="0"/>
                            </a:rPr>
                            <m:t>𝒙</m:t>
                          </m:r>
                        </m:e>
                      </m:d>
                      <m:r>
                        <a:rPr lang="en-GB" sz="2400" b="1" i="1" dirty="0" smtClean="0">
                          <a:solidFill>
                            <a:schemeClr val="accent2"/>
                          </a:solidFill>
                          <a:latin typeface="Cambria Math" panose="02040503050406030204" pitchFamily="18" charset="0"/>
                        </a:rPr>
                        <m:t>=</m:t>
                      </m:r>
                      <m:r>
                        <a:rPr lang="en-GB" sz="2400" b="1" i="1" dirty="0">
                          <a:solidFill>
                            <a:schemeClr val="accent2"/>
                          </a:solidFill>
                          <a:latin typeface="Cambria Math" panose="02040503050406030204" pitchFamily="18" charset="0"/>
                        </a:rPr>
                        <m:t>𝑨</m:t>
                      </m:r>
                      <m:r>
                        <a:rPr lang="en-GB" sz="2400" b="1" i="1" dirty="0" smtClean="0">
                          <a:solidFill>
                            <a:schemeClr val="accent2"/>
                          </a:solidFill>
                          <a:latin typeface="Cambria Math" panose="02040503050406030204" pitchFamily="18" charset="0"/>
                        </a:rPr>
                        <m:t>∙</m:t>
                      </m:r>
                      <m:sSup>
                        <m:sSupPr>
                          <m:ctrlPr>
                            <a:rPr lang="en-GB" sz="2400" b="1" i="1" dirty="0" smtClean="0">
                              <a:solidFill>
                                <a:schemeClr val="accent2"/>
                              </a:solidFill>
                              <a:latin typeface="Cambria Math" panose="02040503050406030204" pitchFamily="18" charset="0"/>
                            </a:rPr>
                          </m:ctrlPr>
                        </m:sSupPr>
                        <m:e>
                          <m:r>
                            <a:rPr lang="en-GB" sz="2400" b="1" i="1" dirty="0" smtClean="0">
                              <a:solidFill>
                                <a:schemeClr val="accent2"/>
                              </a:solidFill>
                              <a:latin typeface="Cambria Math" panose="02040503050406030204" pitchFamily="18" charset="0"/>
                            </a:rPr>
                            <m:t>𝒆</m:t>
                          </m:r>
                        </m:e>
                        <m:sup>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𝟎𝟖𝟑𝟔</m:t>
                          </m:r>
                          <m:r>
                            <a:rPr lang="en-GB" sz="2400" b="1" i="1" dirty="0" smtClean="0">
                              <a:solidFill>
                                <a:schemeClr val="accent2"/>
                              </a:solidFill>
                              <a:latin typeface="Cambria Math" panose="02040503050406030204" pitchFamily="18" charset="0"/>
                            </a:rPr>
                            <m:t>𝒙</m:t>
                          </m:r>
                        </m:sup>
                      </m:sSup>
                    </m:oMath>
                  </m:oMathPara>
                </a14:m>
                <a:endParaRPr lang="en-IL" sz="2400" b="1" dirty="0">
                  <a:solidFill>
                    <a:schemeClr val="accent2"/>
                  </a:solidFill>
                </a:endParaRPr>
              </a:p>
            </p:txBody>
          </p:sp>
        </mc:Choice>
        <mc:Fallback xmlns="">
          <p:sp>
            <p:nvSpPr>
              <p:cNvPr id="8" name="תיבת טקסט 7">
                <a:extLst>
                  <a:ext uri="{FF2B5EF4-FFF2-40B4-BE49-F238E27FC236}">
                    <a16:creationId xmlns:a16="http://schemas.microsoft.com/office/drawing/2014/main" id="{DB759C04-B931-6BA1-3610-E76C47CBEC03}"/>
                  </a:ext>
                </a:extLst>
              </p:cNvPr>
              <p:cNvSpPr txBox="1">
                <a:spLocks noRot="1" noChangeAspect="1" noMove="1" noResize="1" noEditPoints="1" noAdjustHandles="1" noChangeArrowheads="1" noChangeShapeType="1" noTextEdit="1"/>
              </p:cNvSpPr>
              <p:nvPr/>
            </p:nvSpPr>
            <p:spPr>
              <a:xfrm>
                <a:off x="2076449" y="2390775"/>
                <a:ext cx="2809875" cy="470000"/>
              </a:xfrm>
              <a:prstGeom prst="rect">
                <a:avLst/>
              </a:prstGeom>
              <a:blipFill>
                <a:blip r:embed="rId3"/>
                <a:stretch>
                  <a:fillRect l="-1518" b="-18182"/>
                </a:stretch>
              </a:blipFill>
            </p:spPr>
            <p:txBody>
              <a:bodyPr/>
              <a:lstStyle/>
              <a:p>
                <a:r>
                  <a:rPr lang="en-IL">
                    <a:noFill/>
                  </a:rPr>
                  <a:t> </a:t>
                </a:r>
              </a:p>
            </p:txBody>
          </p:sp>
        </mc:Fallback>
      </mc:AlternateContent>
      <p:sp>
        <p:nvSpPr>
          <p:cNvPr id="2" name="תיבת טקסט 1">
            <a:extLst>
              <a:ext uri="{FF2B5EF4-FFF2-40B4-BE49-F238E27FC236}">
                <a16:creationId xmlns:a16="http://schemas.microsoft.com/office/drawing/2014/main" id="{F6DA3A33-131A-9F57-C1F6-C09748157928}"/>
              </a:ext>
            </a:extLst>
          </p:cNvPr>
          <p:cNvSpPr txBox="1"/>
          <p:nvPr/>
        </p:nvSpPr>
        <p:spPr>
          <a:xfrm>
            <a:off x="5829300" y="14105"/>
            <a:ext cx="5467350" cy="369332"/>
          </a:xfrm>
          <a:prstGeom prst="rect">
            <a:avLst/>
          </a:prstGeom>
          <a:noFill/>
        </p:spPr>
        <p:txBody>
          <a:bodyPr wrap="square" rtlCol="0">
            <a:spAutoFit/>
          </a:bodyPr>
          <a:lstStyle/>
          <a:p>
            <a:r>
              <a:rPr lang="en-GB" dirty="0"/>
              <a:t>Distribution does not include secondary neutrons</a:t>
            </a:r>
            <a:endParaRPr lang="en-IL" dirty="0"/>
          </a:p>
        </p:txBody>
      </p:sp>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8228994D-5DFC-393F-B183-F3D71BF07B55}"/>
                  </a:ext>
                </a:extLst>
              </p:cNvPr>
              <p:cNvSpPr txBox="1"/>
              <p:nvPr/>
            </p:nvSpPr>
            <p:spPr>
              <a:xfrm>
                <a:off x="5753100" y="2155775"/>
                <a:ext cx="335676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𝝀</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𝟏𝟏</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𝟗𝟕</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𝟎𝟔</m:t>
                      </m:r>
                      <m:r>
                        <a:rPr lang="en-GB" sz="2400" b="1" i="1" dirty="0">
                          <a:solidFill>
                            <a:schemeClr val="accent2"/>
                          </a:solidFill>
                          <a:latin typeface="Cambria Math" panose="02040503050406030204" pitchFamily="18" charset="0"/>
                        </a:rPr>
                        <m:t> </m:t>
                      </m:r>
                      <m:r>
                        <a:rPr lang="en-GB" sz="2400" b="1" i="1" dirty="0">
                          <a:solidFill>
                            <a:schemeClr val="accent2"/>
                          </a:solidFill>
                          <a:latin typeface="Cambria Math" panose="02040503050406030204" pitchFamily="18" charset="0"/>
                        </a:rPr>
                        <m:t>𝒄𝒎</m:t>
                      </m:r>
                    </m:oMath>
                  </m:oMathPara>
                </a14:m>
                <a:endParaRPr lang="en-IL" sz="2400" b="1" dirty="0">
                  <a:solidFill>
                    <a:schemeClr val="accent2"/>
                  </a:solidFill>
                </a:endParaRPr>
              </a:p>
            </p:txBody>
          </p:sp>
        </mc:Choice>
        <mc:Fallback xmlns="">
          <p:sp>
            <p:nvSpPr>
              <p:cNvPr id="3" name="תיבת טקסט 2">
                <a:extLst>
                  <a:ext uri="{FF2B5EF4-FFF2-40B4-BE49-F238E27FC236}">
                    <a16:creationId xmlns:a16="http://schemas.microsoft.com/office/drawing/2014/main" id="{8228994D-5DFC-393F-B183-F3D71BF07B55}"/>
                  </a:ext>
                </a:extLst>
              </p:cNvPr>
              <p:cNvSpPr txBox="1">
                <a:spLocks noRot="1" noChangeAspect="1" noMove="1" noResize="1" noEditPoints="1" noAdjustHandles="1" noChangeArrowheads="1" noChangeShapeType="1" noTextEdit="1"/>
              </p:cNvSpPr>
              <p:nvPr/>
            </p:nvSpPr>
            <p:spPr>
              <a:xfrm>
                <a:off x="5753100" y="2155775"/>
                <a:ext cx="3356769" cy="461665"/>
              </a:xfrm>
              <a:prstGeom prst="rect">
                <a:avLst/>
              </a:prstGeom>
              <a:blipFill>
                <a:blip r:embed="rId4"/>
                <a:stretch>
                  <a:fillRect b="-2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7948C861-3FA4-7ED0-0741-5743FA6AA749}"/>
                  </a:ext>
                </a:extLst>
              </p:cNvPr>
              <p:cNvSpPr txBox="1"/>
              <p:nvPr/>
            </p:nvSpPr>
            <p:spPr>
              <a:xfrm>
                <a:off x="6299994" y="1599005"/>
                <a:ext cx="5467350" cy="392993"/>
              </a:xfrm>
              <a:prstGeom prst="rect">
                <a:avLst/>
              </a:prstGeom>
              <a:noFill/>
            </p:spPr>
            <p:txBody>
              <a:bodyPr wrap="square" rtlCol="0">
                <a:spAutoFit/>
              </a:bodyPr>
              <a:lstStyle/>
              <a:p>
                <a:r>
                  <a:rPr lang="en-GB" dirty="0"/>
                  <a:t>Primary neutrons,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𝑛</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a14:m>
                <a:endParaRPr lang="en-IL" dirty="0"/>
              </a:p>
            </p:txBody>
          </p:sp>
        </mc:Choice>
        <mc:Fallback xmlns="">
          <p:sp>
            <p:nvSpPr>
              <p:cNvPr id="4" name="תיבת טקסט 3">
                <a:extLst>
                  <a:ext uri="{FF2B5EF4-FFF2-40B4-BE49-F238E27FC236}">
                    <a16:creationId xmlns:a16="http://schemas.microsoft.com/office/drawing/2014/main" id="{7948C861-3FA4-7ED0-0741-5743FA6AA749}"/>
                  </a:ext>
                </a:extLst>
              </p:cNvPr>
              <p:cNvSpPr txBox="1">
                <a:spLocks noRot="1" noChangeAspect="1" noMove="1" noResize="1" noEditPoints="1" noAdjustHandles="1" noChangeArrowheads="1" noChangeShapeType="1" noTextEdit="1"/>
              </p:cNvSpPr>
              <p:nvPr/>
            </p:nvSpPr>
            <p:spPr>
              <a:xfrm>
                <a:off x="6299994" y="1599005"/>
                <a:ext cx="5467350" cy="392993"/>
              </a:xfrm>
              <a:prstGeom prst="rect">
                <a:avLst/>
              </a:prstGeom>
              <a:blipFill>
                <a:blip r:embed="rId5"/>
                <a:stretch>
                  <a:fillRect l="-892" t="-4615" b="-20000"/>
                </a:stretch>
              </a:blipFill>
            </p:spPr>
            <p:txBody>
              <a:bodyPr/>
              <a:lstStyle/>
              <a:p>
                <a:r>
                  <a:rPr lang="en-IL">
                    <a:noFill/>
                  </a:rPr>
                  <a:t> </a:t>
                </a:r>
              </a:p>
            </p:txBody>
          </p:sp>
        </mc:Fallback>
      </mc:AlternateContent>
    </p:spTree>
    <p:extLst>
      <p:ext uri="{BB962C8B-B14F-4D97-AF65-F5344CB8AC3E}">
        <p14:creationId xmlns:p14="http://schemas.microsoft.com/office/powerpoint/2010/main" val="1376763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תמונה 15">
            <a:extLst>
              <a:ext uri="{FF2B5EF4-FFF2-40B4-BE49-F238E27FC236}">
                <a16:creationId xmlns:a16="http://schemas.microsoft.com/office/drawing/2014/main" id="{8103BB93-FE4C-8D7F-55DC-0C36AF502E6B}"/>
              </a:ext>
            </a:extLst>
          </p:cNvPr>
          <p:cNvPicPr>
            <a:picLocks noChangeAspect="1"/>
          </p:cNvPicPr>
          <p:nvPr/>
        </p:nvPicPr>
        <p:blipFill>
          <a:blip r:embed="rId2"/>
          <a:stretch>
            <a:fillRect/>
          </a:stretch>
        </p:blipFill>
        <p:spPr>
          <a:xfrm>
            <a:off x="228600" y="678802"/>
            <a:ext cx="12163425" cy="6107943"/>
          </a:xfrm>
          <a:prstGeom prst="rect">
            <a:avLst/>
          </a:prstGeom>
        </p:spPr>
      </p:pic>
      <p:sp>
        <p:nvSpPr>
          <p:cNvPr id="4" name="תיבת טקסט 3">
            <a:extLst>
              <a:ext uri="{FF2B5EF4-FFF2-40B4-BE49-F238E27FC236}">
                <a16:creationId xmlns:a16="http://schemas.microsoft.com/office/drawing/2014/main" id="{621EBA72-B256-112A-E2A7-873CEC4DC05B}"/>
              </a:ext>
            </a:extLst>
          </p:cNvPr>
          <p:cNvSpPr txBox="1"/>
          <p:nvPr/>
        </p:nvSpPr>
        <p:spPr>
          <a:xfrm>
            <a:off x="7800975" y="71255"/>
            <a:ext cx="5467350" cy="369332"/>
          </a:xfrm>
          <a:prstGeom prst="rect">
            <a:avLst/>
          </a:prstGeom>
          <a:noFill/>
        </p:spPr>
        <p:txBody>
          <a:bodyPr wrap="square" rtlCol="0">
            <a:spAutoFit/>
          </a:bodyPr>
          <a:lstStyle/>
          <a:p>
            <a:r>
              <a:rPr lang="en-GB" dirty="0"/>
              <a:t>Distribution also includes secondary neutrons</a:t>
            </a:r>
            <a:endParaRPr lang="en-IL" dirty="0"/>
          </a:p>
        </p:txBody>
      </p:sp>
      <p:sp>
        <p:nvSpPr>
          <p:cNvPr id="6" name="תיבת טקסט 5">
            <a:extLst>
              <a:ext uri="{FF2B5EF4-FFF2-40B4-BE49-F238E27FC236}">
                <a16:creationId xmlns:a16="http://schemas.microsoft.com/office/drawing/2014/main" id="{EACAC0FE-975E-8997-E6D3-3AE7A3E0F0A6}"/>
              </a:ext>
            </a:extLst>
          </p:cNvPr>
          <p:cNvSpPr txBox="1"/>
          <p:nvPr/>
        </p:nvSpPr>
        <p:spPr>
          <a:xfrm>
            <a:off x="3167855" y="2710027"/>
            <a:ext cx="1350169" cy="369332"/>
          </a:xfrm>
          <a:prstGeom prst="rect">
            <a:avLst/>
          </a:prstGeom>
          <a:noFill/>
        </p:spPr>
        <p:txBody>
          <a:bodyPr wrap="square">
            <a:spAutoFit/>
          </a:bodyPr>
          <a:lstStyle/>
          <a:p>
            <a:r>
              <a:rPr lang="en-IL" dirty="0"/>
              <a:t>pvalue=</a:t>
            </a:r>
            <a:r>
              <a:rPr lang="en-GB" dirty="0"/>
              <a:t>0.79</a:t>
            </a:r>
            <a:endParaRPr lang="en-IL" dirty="0"/>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BC9AB62B-3311-6D0F-5D1C-4C692AE6371B}"/>
                  </a:ext>
                </a:extLst>
              </p:cNvPr>
              <p:cNvSpPr txBox="1"/>
              <p:nvPr/>
            </p:nvSpPr>
            <p:spPr>
              <a:xfrm>
                <a:off x="2936875" y="3198466"/>
                <a:ext cx="2809875"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𝒇</m:t>
                      </m:r>
                      <m:d>
                        <m:dPr>
                          <m:ctrlPr>
                            <a:rPr lang="en-GB" sz="2400" b="1" i="1" dirty="0" smtClean="0">
                              <a:solidFill>
                                <a:schemeClr val="accent2"/>
                              </a:solidFill>
                              <a:latin typeface="Cambria Math" panose="02040503050406030204" pitchFamily="18" charset="0"/>
                            </a:rPr>
                          </m:ctrlPr>
                        </m:dPr>
                        <m:e>
                          <m:r>
                            <a:rPr lang="en-GB" sz="2400" b="1" i="1" dirty="0" smtClean="0">
                              <a:solidFill>
                                <a:schemeClr val="accent2"/>
                              </a:solidFill>
                              <a:latin typeface="Cambria Math" panose="02040503050406030204" pitchFamily="18" charset="0"/>
                            </a:rPr>
                            <m:t>𝒙</m:t>
                          </m:r>
                        </m:e>
                      </m:d>
                      <m:r>
                        <a:rPr lang="en-GB" sz="2400" b="1" i="1" dirty="0" smtClean="0">
                          <a:solidFill>
                            <a:schemeClr val="accent2"/>
                          </a:solidFill>
                          <a:latin typeface="Cambria Math" panose="02040503050406030204" pitchFamily="18" charset="0"/>
                        </a:rPr>
                        <m:t>=</m:t>
                      </m:r>
                      <m:r>
                        <a:rPr lang="en-GB" sz="2400" b="1" i="1" dirty="0">
                          <a:solidFill>
                            <a:schemeClr val="accent2"/>
                          </a:solidFill>
                          <a:latin typeface="Cambria Math" panose="02040503050406030204" pitchFamily="18" charset="0"/>
                        </a:rPr>
                        <m:t>𝑨</m:t>
                      </m:r>
                      <m:r>
                        <a:rPr lang="en-GB" sz="2400" b="1" i="1" dirty="0" smtClean="0">
                          <a:solidFill>
                            <a:schemeClr val="accent2"/>
                          </a:solidFill>
                          <a:latin typeface="Cambria Math" panose="02040503050406030204" pitchFamily="18" charset="0"/>
                        </a:rPr>
                        <m:t>∙</m:t>
                      </m:r>
                      <m:sSup>
                        <m:sSupPr>
                          <m:ctrlPr>
                            <a:rPr lang="en-GB" sz="2400" b="1" i="1" dirty="0" smtClean="0">
                              <a:solidFill>
                                <a:schemeClr val="accent2"/>
                              </a:solidFill>
                              <a:latin typeface="Cambria Math" panose="02040503050406030204" pitchFamily="18" charset="0"/>
                            </a:rPr>
                          </m:ctrlPr>
                        </m:sSupPr>
                        <m:e>
                          <m:r>
                            <a:rPr lang="en-GB" sz="2400" b="1" i="1" dirty="0" smtClean="0">
                              <a:solidFill>
                                <a:schemeClr val="accent2"/>
                              </a:solidFill>
                              <a:latin typeface="Cambria Math" panose="02040503050406030204" pitchFamily="18" charset="0"/>
                            </a:rPr>
                            <m:t>𝒆</m:t>
                          </m:r>
                        </m:e>
                        <m:sup>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𝟎𝟔𝟕𝟕</m:t>
                          </m:r>
                          <m:r>
                            <a:rPr lang="en-GB" sz="2400" b="1" i="1" dirty="0" smtClean="0">
                              <a:solidFill>
                                <a:schemeClr val="accent2"/>
                              </a:solidFill>
                              <a:latin typeface="Cambria Math" panose="02040503050406030204" pitchFamily="18" charset="0"/>
                            </a:rPr>
                            <m:t>𝒙</m:t>
                          </m:r>
                        </m:sup>
                      </m:sSup>
                    </m:oMath>
                  </m:oMathPara>
                </a14:m>
                <a:endParaRPr lang="en-IL" sz="2400" b="1" dirty="0">
                  <a:solidFill>
                    <a:schemeClr val="accent2"/>
                  </a:solidFill>
                </a:endParaRPr>
              </a:p>
            </p:txBody>
          </p:sp>
        </mc:Choice>
        <mc:Fallback xmlns="">
          <p:sp>
            <p:nvSpPr>
              <p:cNvPr id="9" name="תיבת טקסט 8">
                <a:extLst>
                  <a:ext uri="{FF2B5EF4-FFF2-40B4-BE49-F238E27FC236}">
                    <a16:creationId xmlns:a16="http://schemas.microsoft.com/office/drawing/2014/main" id="{BC9AB62B-3311-6D0F-5D1C-4C692AE6371B}"/>
                  </a:ext>
                </a:extLst>
              </p:cNvPr>
              <p:cNvSpPr txBox="1">
                <a:spLocks noRot="1" noChangeAspect="1" noMove="1" noResize="1" noEditPoints="1" noAdjustHandles="1" noChangeArrowheads="1" noChangeShapeType="1" noTextEdit="1"/>
              </p:cNvSpPr>
              <p:nvPr/>
            </p:nvSpPr>
            <p:spPr>
              <a:xfrm>
                <a:off x="2936875" y="3198466"/>
                <a:ext cx="2809875" cy="470000"/>
              </a:xfrm>
              <a:prstGeom prst="rect">
                <a:avLst/>
              </a:prstGeom>
              <a:blipFill>
                <a:blip r:embed="rId3"/>
                <a:stretch>
                  <a:fillRect l="-1518" b="-1818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4CB7B810-8E56-D8C0-8E06-2D87AC9647FE}"/>
                  </a:ext>
                </a:extLst>
              </p:cNvPr>
              <p:cNvSpPr txBox="1"/>
              <p:nvPr/>
            </p:nvSpPr>
            <p:spPr>
              <a:xfrm>
                <a:off x="6962776" y="3220312"/>
                <a:ext cx="32115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𝝀</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𝟏𝟒</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𝟖</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𝟐</m:t>
                      </m:r>
                      <m:r>
                        <a:rPr lang="en-GB" sz="2400" b="1" i="1" dirty="0" smtClean="0">
                          <a:solidFill>
                            <a:schemeClr val="accent2"/>
                          </a:solidFill>
                          <a:latin typeface="Cambria Math" panose="02040503050406030204" pitchFamily="18" charset="0"/>
                        </a:rPr>
                        <m:t> </m:t>
                      </m:r>
                      <m:r>
                        <a:rPr lang="en-GB" sz="2400" b="1" i="1" dirty="0" smtClean="0">
                          <a:solidFill>
                            <a:schemeClr val="accent2"/>
                          </a:solidFill>
                          <a:latin typeface="Cambria Math" panose="02040503050406030204" pitchFamily="18" charset="0"/>
                        </a:rPr>
                        <m:t>𝒄𝒎</m:t>
                      </m:r>
                    </m:oMath>
                  </m:oMathPara>
                </a14:m>
                <a:endParaRPr lang="en-IL" sz="2400" b="1" dirty="0">
                  <a:solidFill>
                    <a:schemeClr val="accent2"/>
                  </a:solidFill>
                </a:endParaRPr>
              </a:p>
            </p:txBody>
          </p:sp>
        </mc:Choice>
        <mc:Fallback xmlns="">
          <p:sp>
            <p:nvSpPr>
              <p:cNvPr id="12" name="תיבת טקסט 11">
                <a:extLst>
                  <a:ext uri="{FF2B5EF4-FFF2-40B4-BE49-F238E27FC236}">
                    <a16:creationId xmlns:a16="http://schemas.microsoft.com/office/drawing/2014/main" id="{4CB7B810-8E56-D8C0-8E06-2D87AC9647FE}"/>
                  </a:ext>
                </a:extLst>
              </p:cNvPr>
              <p:cNvSpPr txBox="1">
                <a:spLocks noRot="1" noChangeAspect="1" noMove="1" noResize="1" noEditPoints="1" noAdjustHandles="1" noChangeArrowheads="1" noChangeShapeType="1" noTextEdit="1"/>
              </p:cNvSpPr>
              <p:nvPr/>
            </p:nvSpPr>
            <p:spPr>
              <a:xfrm>
                <a:off x="6962776" y="3220312"/>
                <a:ext cx="3211512" cy="461665"/>
              </a:xfrm>
              <a:prstGeom prst="rect">
                <a:avLst/>
              </a:prstGeom>
              <a:blipFill>
                <a:blip r:embed="rId4"/>
                <a:stretch>
                  <a:fillRect b="-263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0F47F23A-2902-D7AA-C973-1DE5384F1631}"/>
                  </a:ext>
                </a:extLst>
              </p:cNvPr>
              <p:cNvSpPr txBox="1"/>
              <p:nvPr/>
            </p:nvSpPr>
            <p:spPr>
              <a:xfrm>
                <a:off x="5460206" y="1641744"/>
                <a:ext cx="6634162"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𝑛</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14" name="תיבת טקסט 13">
                <a:extLst>
                  <a:ext uri="{FF2B5EF4-FFF2-40B4-BE49-F238E27FC236}">
                    <a16:creationId xmlns:a16="http://schemas.microsoft.com/office/drawing/2014/main" id="{0F47F23A-2902-D7AA-C973-1DE5384F1631}"/>
                  </a:ext>
                </a:extLst>
              </p:cNvPr>
              <p:cNvSpPr txBox="1">
                <a:spLocks noRot="1" noChangeAspect="1" noMove="1" noResize="1" noEditPoints="1" noAdjustHandles="1" noChangeArrowheads="1" noChangeShapeType="1" noTextEdit="1"/>
              </p:cNvSpPr>
              <p:nvPr/>
            </p:nvSpPr>
            <p:spPr>
              <a:xfrm>
                <a:off x="5460206" y="1641744"/>
                <a:ext cx="6634162" cy="378245"/>
              </a:xfrm>
              <a:prstGeom prst="rect">
                <a:avLst/>
              </a:prstGeom>
              <a:blipFill>
                <a:blip r:embed="rId5"/>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2700009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AC4CC916-AABA-C148-3B9F-19F91CC7D995}"/>
              </a:ext>
            </a:extLst>
          </p:cNvPr>
          <p:cNvPicPr>
            <a:picLocks noChangeAspect="1"/>
          </p:cNvPicPr>
          <p:nvPr/>
        </p:nvPicPr>
        <p:blipFill>
          <a:blip r:embed="rId2"/>
          <a:stretch>
            <a:fillRect/>
          </a:stretch>
        </p:blipFill>
        <p:spPr>
          <a:xfrm>
            <a:off x="0" y="89724"/>
            <a:ext cx="12599988" cy="6678552"/>
          </a:xfrm>
          <a:prstGeom prst="rect">
            <a:avLst/>
          </a:prstGeom>
        </p:spPr>
      </p:pic>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B6EAF6AF-CA39-60AF-3189-30B5C2889E95}"/>
                  </a:ext>
                </a:extLst>
              </p:cNvPr>
              <p:cNvSpPr txBox="1"/>
              <p:nvPr/>
            </p:nvSpPr>
            <p:spPr>
              <a:xfrm rot="19978101">
                <a:off x="8432258" y="1145885"/>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66</m:t>
                      </m:r>
                      <m:r>
                        <a:rPr lang="en-GB" b="0" i="1" smtClean="0">
                          <a:latin typeface="Cambria Math" panose="02040503050406030204" pitchFamily="18" charset="0"/>
                        </a:rPr>
                        <m:t>𝑥</m:t>
                      </m:r>
                    </m:oMath>
                  </m:oMathPara>
                </a14:m>
                <a:endParaRPr lang="en-IL" dirty="0"/>
              </a:p>
            </p:txBody>
          </p:sp>
        </mc:Choice>
        <mc:Fallback xmlns="">
          <p:sp>
            <p:nvSpPr>
              <p:cNvPr id="6" name="תיבת טקסט 5">
                <a:extLst>
                  <a:ext uri="{FF2B5EF4-FFF2-40B4-BE49-F238E27FC236}">
                    <a16:creationId xmlns:a16="http://schemas.microsoft.com/office/drawing/2014/main" id="{B6EAF6AF-CA39-60AF-3189-30B5C2889E95}"/>
                  </a:ext>
                </a:extLst>
              </p:cNvPr>
              <p:cNvSpPr txBox="1">
                <a:spLocks noRot="1" noChangeAspect="1" noMove="1" noResize="1" noEditPoints="1" noAdjustHandles="1" noChangeArrowheads="1" noChangeShapeType="1" noTextEdit="1"/>
              </p:cNvSpPr>
              <p:nvPr/>
            </p:nvSpPr>
            <p:spPr>
              <a:xfrm rot="19978101">
                <a:off x="8432258" y="1145885"/>
                <a:ext cx="2177155"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DF8C60A2-47EC-7EBA-F40B-6CB33BCA31B9}"/>
                  </a:ext>
                </a:extLst>
              </p:cNvPr>
              <p:cNvSpPr txBox="1"/>
              <p:nvPr/>
            </p:nvSpPr>
            <p:spPr>
              <a:xfrm rot="20335553">
                <a:off x="9965781" y="2022185"/>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𝑣</m:t>
                      </m:r>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07</m:t>
                      </m:r>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 </m:t>
                      </m:r>
                    </m:oMath>
                  </m:oMathPara>
                </a14:m>
                <a:endParaRPr lang="en-IL" dirty="0"/>
              </a:p>
            </p:txBody>
          </p:sp>
        </mc:Choice>
        <mc:Fallback xmlns="">
          <p:sp>
            <p:nvSpPr>
              <p:cNvPr id="10" name="תיבת טקסט 9">
                <a:extLst>
                  <a:ext uri="{FF2B5EF4-FFF2-40B4-BE49-F238E27FC236}">
                    <a16:creationId xmlns:a16="http://schemas.microsoft.com/office/drawing/2014/main" id="{DF8C60A2-47EC-7EBA-F40B-6CB33BCA31B9}"/>
                  </a:ext>
                </a:extLst>
              </p:cNvPr>
              <p:cNvSpPr txBox="1">
                <a:spLocks noRot="1" noChangeAspect="1" noMove="1" noResize="1" noEditPoints="1" noAdjustHandles="1" noChangeArrowheads="1" noChangeShapeType="1" noTextEdit="1"/>
              </p:cNvSpPr>
              <p:nvPr/>
            </p:nvSpPr>
            <p:spPr>
              <a:xfrm rot="20335553">
                <a:off x="9965781" y="2022185"/>
                <a:ext cx="2177155"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895DCDF1-8645-03CC-1D6C-CF8A4CA41C9F}"/>
                  </a:ext>
                </a:extLst>
              </p:cNvPr>
              <p:cNvSpPr txBox="1"/>
              <p:nvPr/>
            </p:nvSpPr>
            <p:spPr>
              <a:xfrm>
                <a:off x="9045535" y="5335024"/>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𝑣</m:t>
                      </m:r>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 </m:t>
                      </m:r>
                    </m:oMath>
                  </m:oMathPara>
                </a14:m>
                <a:endParaRPr lang="en-IL" dirty="0"/>
              </a:p>
            </p:txBody>
          </p:sp>
        </mc:Choice>
        <mc:Fallback xmlns="">
          <p:sp>
            <p:nvSpPr>
              <p:cNvPr id="12" name="תיבת טקסט 11">
                <a:extLst>
                  <a:ext uri="{FF2B5EF4-FFF2-40B4-BE49-F238E27FC236}">
                    <a16:creationId xmlns:a16="http://schemas.microsoft.com/office/drawing/2014/main" id="{895DCDF1-8645-03CC-1D6C-CF8A4CA41C9F}"/>
                  </a:ext>
                </a:extLst>
              </p:cNvPr>
              <p:cNvSpPr txBox="1">
                <a:spLocks noRot="1" noChangeAspect="1" noMove="1" noResize="1" noEditPoints="1" noAdjustHandles="1" noChangeArrowheads="1" noChangeShapeType="1" noTextEdit="1"/>
              </p:cNvSpPr>
              <p:nvPr/>
            </p:nvSpPr>
            <p:spPr>
              <a:xfrm>
                <a:off x="9045535" y="5335024"/>
                <a:ext cx="2177155" cy="369332"/>
              </a:xfrm>
              <a:prstGeom prst="rect">
                <a:avLst/>
              </a:prstGeom>
              <a:blipFill>
                <a:blip r:embed="rId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6CA32808-34D4-C9D9-5D90-9FF6F92915A8}"/>
                  </a:ext>
                </a:extLst>
              </p:cNvPr>
              <p:cNvSpPr txBox="1"/>
              <p:nvPr/>
            </p:nvSpPr>
            <p:spPr>
              <a:xfrm>
                <a:off x="8531307" y="122298"/>
                <a:ext cx="4086225" cy="391582"/>
              </a:xfrm>
              <a:prstGeom prst="rect">
                <a:avLst/>
              </a:prstGeom>
              <a:noFill/>
            </p:spPr>
            <p:txBody>
              <a:bodyPr wrap="square" rtlCol="0">
                <a:spAutoFit/>
              </a:bodyPr>
              <a:lstStyle/>
              <a:p>
                <a:r>
                  <a:rPr lang="en-GB" dirty="0"/>
                  <a:t>Of primary neutrons with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 </m:t>
                    </m:r>
                    <m:r>
                      <a:rPr lang="en-GB" b="0" i="1" smtClean="0">
                        <a:latin typeface="Cambria Math" panose="02040503050406030204" pitchFamily="18" charset="0"/>
                      </a:rPr>
                      <m:t>𝑀𝑒𝑉</m:t>
                    </m:r>
                  </m:oMath>
                </a14:m>
                <a:endParaRPr lang="en-IL" dirty="0"/>
              </a:p>
            </p:txBody>
          </p:sp>
        </mc:Choice>
        <mc:Fallback xmlns="">
          <p:sp>
            <p:nvSpPr>
              <p:cNvPr id="13" name="תיבת טקסט 12">
                <a:extLst>
                  <a:ext uri="{FF2B5EF4-FFF2-40B4-BE49-F238E27FC236}">
                    <a16:creationId xmlns:a16="http://schemas.microsoft.com/office/drawing/2014/main" id="{6CA32808-34D4-C9D9-5D90-9FF6F92915A8}"/>
                  </a:ext>
                </a:extLst>
              </p:cNvPr>
              <p:cNvSpPr txBox="1">
                <a:spLocks noRot="1" noChangeAspect="1" noMove="1" noResize="1" noEditPoints="1" noAdjustHandles="1" noChangeArrowheads="1" noChangeShapeType="1" noTextEdit="1"/>
              </p:cNvSpPr>
              <p:nvPr/>
            </p:nvSpPr>
            <p:spPr>
              <a:xfrm>
                <a:off x="8531307" y="122298"/>
                <a:ext cx="4086225" cy="391582"/>
              </a:xfrm>
              <a:prstGeom prst="rect">
                <a:avLst/>
              </a:prstGeom>
              <a:blipFill>
                <a:blip r:embed="rId6"/>
                <a:stretch>
                  <a:fillRect l="-1192" t="-1563" b="-25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8F9F15EA-66C4-65A5-47B0-CA6EA97E8F99}"/>
                  </a:ext>
                </a:extLst>
              </p:cNvPr>
              <p:cNvSpPr txBox="1"/>
              <p:nvPr/>
            </p:nvSpPr>
            <p:spPr>
              <a:xfrm>
                <a:off x="7029450" y="4314825"/>
                <a:ext cx="4733925" cy="668581"/>
              </a:xfrm>
              <a:prstGeom prst="rect">
                <a:avLst/>
              </a:prstGeom>
              <a:noFill/>
            </p:spPr>
            <p:txBody>
              <a:bodyPr wrap="square" rtlCol="0">
                <a:spAutoFit/>
              </a:bodyPr>
              <a:lstStyle/>
              <a:p>
                <a:r>
                  <a:rPr lang="en-GB" dirty="0"/>
                  <a:t>No data here since neutron speed is capped at initial neutron speed with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 </m:t>
                    </m:r>
                    <m:r>
                      <a:rPr lang="en-GB" b="0" i="1" smtClean="0">
                        <a:latin typeface="Cambria Math" panose="02040503050406030204" pitchFamily="18" charset="0"/>
                      </a:rPr>
                      <m:t>𝑀𝑒𝑉</m:t>
                    </m:r>
                  </m:oMath>
                </a14:m>
                <a:r>
                  <a:rPr lang="en-GB" dirty="0"/>
                  <a:t> </a:t>
                </a:r>
                <a:endParaRPr lang="en-IL" dirty="0"/>
              </a:p>
            </p:txBody>
          </p:sp>
        </mc:Choice>
        <mc:Fallback xmlns="">
          <p:sp>
            <p:nvSpPr>
              <p:cNvPr id="14" name="תיבת טקסט 13">
                <a:extLst>
                  <a:ext uri="{FF2B5EF4-FFF2-40B4-BE49-F238E27FC236}">
                    <a16:creationId xmlns:a16="http://schemas.microsoft.com/office/drawing/2014/main" id="{8F9F15EA-66C4-65A5-47B0-CA6EA97E8F99}"/>
                  </a:ext>
                </a:extLst>
              </p:cNvPr>
              <p:cNvSpPr txBox="1">
                <a:spLocks noRot="1" noChangeAspect="1" noMove="1" noResize="1" noEditPoints="1" noAdjustHandles="1" noChangeArrowheads="1" noChangeShapeType="1" noTextEdit="1"/>
              </p:cNvSpPr>
              <p:nvPr/>
            </p:nvSpPr>
            <p:spPr>
              <a:xfrm>
                <a:off x="7029450" y="4314825"/>
                <a:ext cx="4733925" cy="668581"/>
              </a:xfrm>
              <a:prstGeom prst="rect">
                <a:avLst/>
              </a:prstGeom>
              <a:blipFill>
                <a:blip r:embed="rId7"/>
                <a:stretch>
                  <a:fillRect l="-1030" t="-5505" b="-14679"/>
                </a:stretch>
              </a:blipFill>
            </p:spPr>
            <p:txBody>
              <a:bodyPr/>
              <a:lstStyle/>
              <a:p>
                <a:r>
                  <a:rPr lang="en-IL">
                    <a:noFill/>
                  </a:rPr>
                  <a:t> </a:t>
                </a:r>
              </a:p>
            </p:txBody>
          </p:sp>
        </mc:Fallback>
      </mc:AlternateContent>
      <p:sp>
        <p:nvSpPr>
          <p:cNvPr id="15" name="תיבת טקסט 14">
            <a:extLst>
              <a:ext uri="{FF2B5EF4-FFF2-40B4-BE49-F238E27FC236}">
                <a16:creationId xmlns:a16="http://schemas.microsoft.com/office/drawing/2014/main" id="{38A84747-20EC-5E22-44E6-A4F0DEAFF3DB}"/>
              </a:ext>
            </a:extLst>
          </p:cNvPr>
          <p:cNvSpPr txBox="1"/>
          <p:nvPr/>
        </p:nvSpPr>
        <p:spPr>
          <a:xfrm>
            <a:off x="895350" y="1872560"/>
            <a:ext cx="4733925" cy="1477328"/>
          </a:xfrm>
          <a:prstGeom prst="rect">
            <a:avLst/>
          </a:prstGeom>
          <a:noFill/>
        </p:spPr>
        <p:txBody>
          <a:bodyPr wrap="square" rtlCol="0">
            <a:spAutoFit/>
          </a:bodyPr>
          <a:lstStyle/>
          <a:p>
            <a:r>
              <a:rPr lang="en-GB" dirty="0"/>
              <a:t>No data here since this graph only looks at primary neutrons (</a:t>
            </a:r>
            <a:r>
              <a:rPr lang="en-GB" dirty="0" err="1"/>
              <a:t>trackID</a:t>
            </a:r>
            <a:r>
              <a:rPr lang="en-GB" dirty="0"/>
              <a:t> =1), meaning only neutrons which did not perform (</a:t>
            </a:r>
            <a:r>
              <a:rPr lang="en-GB" dirty="0" err="1"/>
              <a:t>n,n</a:t>
            </a:r>
            <a:r>
              <a:rPr lang="en-GB" dirty="0"/>
              <a:t>’), also really slow neutrons(low kinetic energy) can be captured by nuclei.</a:t>
            </a:r>
            <a:endParaRPr lang="en-IL" dirty="0"/>
          </a:p>
        </p:txBody>
      </p:sp>
      <p:sp>
        <p:nvSpPr>
          <p:cNvPr id="16" name="תיבת טקסט 15">
            <a:extLst>
              <a:ext uri="{FF2B5EF4-FFF2-40B4-BE49-F238E27FC236}">
                <a16:creationId xmlns:a16="http://schemas.microsoft.com/office/drawing/2014/main" id="{11A383F7-563A-C31D-0275-B6DDF5C22B71}"/>
              </a:ext>
            </a:extLst>
          </p:cNvPr>
          <p:cNvSpPr txBox="1"/>
          <p:nvPr/>
        </p:nvSpPr>
        <p:spPr>
          <a:xfrm>
            <a:off x="123825" y="-13143"/>
            <a:ext cx="5084763" cy="369332"/>
          </a:xfrm>
          <a:prstGeom prst="rect">
            <a:avLst/>
          </a:prstGeom>
          <a:noFill/>
        </p:spPr>
        <p:txBody>
          <a:bodyPr wrap="square" rtlCol="0">
            <a:spAutoFit/>
          </a:bodyPr>
          <a:lstStyle/>
          <a:p>
            <a:r>
              <a:rPr lang="en-GB" dirty="0"/>
              <a:t>Only for primary neutrons (didn’t perform (</a:t>
            </a:r>
            <a:r>
              <a:rPr lang="en-GB" dirty="0" err="1"/>
              <a:t>n,n</a:t>
            </a:r>
            <a:r>
              <a:rPr lang="en-GB" dirty="0"/>
              <a:t>’))</a:t>
            </a:r>
            <a:endParaRPr lang="en-IL" dirty="0"/>
          </a:p>
        </p:txBody>
      </p:sp>
    </p:spTree>
    <p:extLst>
      <p:ext uri="{BB962C8B-B14F-4D97-AF65-F5344CB8AC3E}">
        <p14:creationId xmlns:p14="http://schemas.microsoft.com/office/powerpoint/2010/main" val="2953953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529D2D24-8D27-C8FA-222C-8CF2A06C0D11}"/>
              </a:ext>
            </a:extLst>
          </p:cNvPr>
          <p:cNvPicPr>
            <a:picLocks noChangeAspect="1"/>
          </p:cNvPicPr>
          <p:nvPr/>
        </p:nvPicPr>
        <p:blipFill>
          <a:blip r:embed="rId2"/>
          <a:stretch>
            <a:fillRect/>
          </a:stretch>
        </p:blipFill>
        <p:spPr>
          <a:xfrm>
            <a:off x="0" y="58227"/>
            <a:ext cx="12599988" cy="6741546"/>
          </a:xfrm>
          <a:prstGeom prst="rect">
            <a:avLst/>
          </a:prstGeom>
        </p:spPr>
      </p:pic>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EDAFB46D-2294-A807-FB65-D2D14F99B02A}"/>
                  </a:ext>
                </a:extLst>
              </p:cNvPr>
              <p:cNvSpPr txBox="1"/>
              <p:nvPr/>
            </p:nvSpPr>
            <p:spPr>
              <a:xfrm rot="21389392">
                <a:off x="9794333" y="4898736"/>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tx1"/>
                          </a:solidFill>
                          <a:latin typeface="Cambria Math" panose="02040503050406030204" pitchFamily="18" charset="0"/>
                        </a:rPr>
                        <m:t>𝒇</m:t>
                      </m:r>
                      <m:d>
                        <m:dPr>
                          <m:ctrlPr>
                            <a:rPr lang="en-GB" b="1" i="1" smtClean="0">
                              <a:solidFill>
                                <a:schemeClr val="tx1"/>
                              </a:solidFill>
                              <a:latin typeface="Cambria Math" panose="02040503050406030204" pitchFamily="18" charset="0"/>
                            </a:rPr>
                          </m:ctrlPr>
                        </m:dPr>
                        <m:e>
                          <m:r>
                            <a:rPr lang="en-GB" b="1" i="1" smtClean="0">
                              <a:solidFill>
                                <a:schemeClr val="tx1"/>
                              </a:solidFill>
                              <a:latin typeface="Cambria Math" panose="02040503050406030204" pitchFamily="18" charset="0"/>
                            </a:rPr>
                            <m:t>𝒙</m:t>
                          </m:r>
                        </m:e>
                      </m:d>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𝟎</m:t>
                      </m:r>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𝟔𝟔</m:t>
                      </m:r>
                      <m:r>
                        <a:rPr lang="en-GB" b="1" i="1" smtClean="0">
                          <a:solidFill>
                            <a:schemeClr val="tx1"/>
                          </a:solidFill>
                          <a:latin typeface="Cambria Math" panose="02040503050406030204" pitchFamily="18" charset="0"/>
                        </a:rPr>
                        <m:t>𝒙</m:t>
                      </m:r>
                    </m:oMath>
                  </m:oMathPara>
                </a14:m>
                <a:endParaRPr lang="en-IL" b="1" dirty="0">
                  <a:solidFill>
                    <a:schemeClr val="tx1"/>
                  </a:solidFill>
                </a:endParaRPr>
              </a:p>
            </p:txBody>
          </p:sp>
        </mc:Choice>
        <mc:Fallback xmlns="">
          <p:sp>
            <p:nvSpPr>
              <p:cNvPr id="6" name="תיבת טקסט 5">
                <a:extLst>
                  <a:ext uri="{FF2B5EF4-FFF2-40B4-BE49-F238E27FC236}">
                    <a16:creationId xmlns:a16="http://schemas.microsoft.com/office/drawing/2014/main" id="{EDAFB46D-2294-A807-FB65-D2D14F99B02A}"/>
                  </a:ext>
                </a:extLst>
              </p:cNvPr>
              <p:cNvSpPr txBox="1">
                <a:spLocks noRot="1" noChangeAspect="1" noMove="1" noResize="1" noEditPoints="1" noAdjustHandles="1" noChangeArrowheads="1" noChangeShapeType="1" noTextEdit="1"/>
              </p:cNvSpPr>
              <p:nvPr/>
            </p:nvSpPr>
            <p:spPr>
              <a:xfrm rot="21389392">
                <a:off x="9794333" y="4898736"/>
                <a:ext cx="2177155" cy="369332"/>
              </a:xfrm>
              <a:prstGeom prst="rect">
                <a:avLst/>
              </a:prstGeom>
              <a:blipFill>
                <a:blip r:embed="rId3"/>
                <a:stretch>
                  <a:fillRect b="-476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A8E76E06-E9B2-CE65-876D-324B7803A054}"/>
                  </a:ext>
                </a:extLst>
              </p:cNvPr>
              <p:cNvSpPr txBox="1"/>
              <p:nvPr/>
            </p:nvSpPr>
            <p:spPr>
              <a:xfrm rot="21420001">
                <a:off x="10613482" y="5149704"/>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𝑣</m:t>
                      </m:r>
                      <m:r>
                        <a:rPr lang="en-GB" b="0" i="1" smtClean="0">
                          <a:latin typeface="Cambria Math" panose="02040503050406030204" pitchFamily="18" charset="0"/>
                        </a:rPr>
                        <m:t>=0.07∙</m:t>
                      </m:r>
                      <m:r>
                        <a:rPr lang="en-GB" b="0" i="1" smtClean="0">
                          <a:latin typeface="Cambria Math" panose="02040503050406030204" pitchFamily="18" charset="0"/>
                        </a:rPr>
                        <m:t>𝑐</m:t>
                      </m:r>
                      <m:r>
                        <a:rPr lang="en-GB" b="0" i="1" smtClean="0">
                          <a:latin typeface="Cambria Math" panose="02040503050406030204" pitchFamily="18" charset="0"/>
                        </a:rPr>
                        <m:t> </m:t>
                      </m:r>
                    </m:oMath>
                  </m:oMathPara>
                </a14:m>
                <a:endParaRPr lang="en-IL" dirty="0"/>
              </a:p>
            </p:txBody>
          </p:sp>
        </mc:Choice>
        <mc:Fallback xmlns="">
          <p:sp>
            <p:nvSpPr>
              <p:cNvPr id="7" name="תיבת טקסט 6">
                <a:extLst>
                  <a:ext uri="{FF2B5EF4-FFF2-40B4-BE49-F238E27FC236}">
                    <a16:creationId xmlns:a16="http://schemas.microsoft.com/office/drawing/2014/main" id="{A8E76E06-E9B2-CE65-876D-324B7803A054}"/>
                  </a:ext>
                </a:extLst>
              </p:cNvPr>
              <p:cNvSpPr txBox="1">
                <a:spLocks noRot="1" noChangeAspect="1" noMove="1" noResize="1" noEditPoints="1" noAdjustHandles="1" noChangeArrowheads="1" noChangeShapeType="1" noTextEdit="1"/>
              </p:cNvSpPr>
              <p:nvPr/>
            </p:nvSpPr>
            <p:spPr>
              <a:xfrm rot="21420001">
                <a:off x="10613482" y="5149704"/>
                <a:ext cx="2177155"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CE77CEBD-08D8-A0A1-E6C6-43F6F21BC7DF}"/>
                  </a:ext>
                </a:extLst>
              </p:cNvPr>
              <p:cNvSpPr txBox="1"/>
              <p:nvPr/>
            </p:nvSpPr>
            <p:spPr>
              <a:xfrm>
                <a:off x="9626560" y="5547550"/>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𝑣</m:t>
                      </m:r>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 </m:t>
                      </m:r>
                    </m:oMath>
                  </m:oMathPara>
                </a14:m>
                <a:endParaRPr lang="en-IL" dirty="0"/>
              </a:p>
            </p:txBody>
          </p:sp>
        </mc:Choice>
        <mc:Fallback xmlns="">
          <p:sp>
            <p:nvSpPr>
              <p:cNvPr id="8" name="תיבת טקסט 7">
                <a:extLst>
                  <a:ext uri="{FF2B5EF4-FFF2-40B4-BE49-F238E27FC236}">
                    <a16:creationId xmlns:a16="http://schemas.microsoft.com/office/drawing/2014/main" id="{CE77CEBD-08D8-A0A1-E6C6-43F6F21BC7DF}"/>
                  </a:ext>
                </a:extLst>
              </p:cNvPr>
              <p:cNvSpPr txBox="1">
                <a:spLocks noRot="1" noChangeAspect="1" noMove="1" noResize="1" noEditPoints="1" noAdjustHandles="1" noChangeArrowheads="1" noChangeShapeType="1" noTextEdit="1"/>
              </p:cNvSpPr>
              <p:nvPr/>
            </p:nvSpPr>
            <p:spPr>
              <a:xfrm>
                <a:off x="9626560" y="5547550"/>
                <a:ext cx="2177155" cy="369332"/>
              </a:xfrm>
              <a:prstGeom prst="rect">
                <a:avLst/>
              </a:prstGeom>
              <a:blipFill>
                <a:blip r:embed="rId5"/>
                <a:stretch>
                  <a:fillRect/>
                </a:stretch>
              </a:blipFill>
            </p:spPr>
            <p:txBody>
              <a:bodyPr/>
              <a:lstStyle/>
              <a:p>
                <a:r>
                  <a:rPr lang="en-IL">
                    <a:noFill/>
                  </a:rPr>
                  <a:t> </a:t>
                </a:r>
              </a:p>
            </p:txBody>
          </p:sp>
        </mc:Fallback>
      </mc:AlternateContent>
      <p:sp>
        <p:nvSpPr>
          <p:cNvPr id="9" name="תיבת טקסט 8">
            <a:extLst>
              <a:ext uri="{FF2B5EF4-FFF2-40B4-BE49-F238E27FC236}">
                <a16:creationId xmlns:a16="http://schemas.microsoft.com/office/drawing/2014/main" id="{B9700350-2D77-2C29-AE93-75CC9BB31F59}"/>
              </a:ext>
            </a:extLst>
          </p:cNvPr>
          <p:cNvSpPr txBox="1"/>
          <p:nvPr/>
        </p:nvSpPr>
        <p:spPr>
          <a:xfrm>
            <a:off x="8791575" y="58227"/>
            <a:ext cx="5084763" cy="369332"/>
          </a:xfrm>
          <a:prstGeom prst="rect">
            <a:avLst/>
          </a:prstGeom>
          <a:noFill/>
        </p:spPr>
        <p:txBody>
          <a:bodyPr wrap="square" rtlCol="0">
            <a:spAutoFit/>
          </a:bodyPr>
          <a:lstStyle/>
          <a:p>
            <a:r>
              <a:rPr lang="en-GB" dirty="0"/>
              <a:t>Also includes secondary neutrons (n’)</a:t>
            </a:r>
            <a:endParaRPr lang="en-IL" dirty="0"/>
          </a:p>
        </p:txBody>
      </p:sp>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A95885BF-C01F-1CCC-890F-1E5D7EFE969F}"/>
                  </a:ext>
                </a:extLst>
              </p:cNvPr>
              <p:cNvSpPr txBox="1"/>
              <p:nvPr/>
            </p:nvSpPr>
            <p:spPr>
              <a:xfrm>
                <a:off x="0" y="58227"/>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=2.5</m:t>
                      </m:r>
                      <m:r>
                        <a:rPr lang="en-GB" b="0" i="1" smtClean="0">
                          <a:latin typeface="Cambria Math" panose="02040503050406030204" pitchFamily="18" charset="0"/>
                        </a:rPr>
                        <m:t>𝑀𝑒𝑉</m:t>
                      </m:r>
                    </m:oMath>
                  </m:oMathPara>
                </a14:m>
                <a:endParaRPr lang="en-IL" dirty="0"/>
              </a:p>
            </p:txBody>
          </p:sp>
        </mc:Choice>
        <mc:Fallback xmlns="">
          <p:sp>
            <p:nvSpPr>
              <p:cNvPr id="2" name="תיבת טקסט 1">
                <a:extLst>
                  <a:ext uri="{FF2B5EF4-FFF2-40B4-BE49-F238E27FC236}">
                    <a16:creationId xmlns:a16="http://schemas.microsoft.com/office/drawing/2014/main" id="{A95885BF-C01F-1CCC-890F-1E5D7EFE969F}"/>
                  </a:ext>
                </a:extLst>
              </p:cNvPr>
              <p:cNvSpPr txBox="1">
                <a:spLocks noRot="1" noChangeAspect="1" noMove="1" noResize="1" noEditPoints="1" noAdjustHandles="1" noChangeArrowheads="1" noChangeShapeType="1" noTextEdit="1"/>
              </p:cNvSpPr>
              <p:nvPr/>
            </p:nvSpPr>
            <p:spPr>
              <a:xfrm>
                <a:off x="0" y="58227"/>
                <a:ext cx="6299734" cy="391582"/>
              </a:xfrm>
              <a:prstGeom prst="rect">
                <a:avLst/>
              </a:prstGeom>
              <a:blipFill>
                <a:blip r:embed="rId6"/>
                <a:stretch>
                  <a:fillRect b="-1563"/>
                </a:stretch>
              </a:blipFill>
            </p:spPr>
            <p:txBody>
              <a:bodyPr/>
              <a:lstStyle/>
              <a:p>
                <a:r>
                  <a:rPr lang="en-IL">
                    <a:noFill/>
                  </a:rPr>
                  <a:t> </a:t>
                </a:r>
              </a:p>
            </p:txBody>
          </p:sp>
        </mc:Fallback>
      </mc:AlternateContent>
    </p:spTree>
    <p:extLst>
      <p:ext uri="{BB962C8B-B14F-4D97-AF65-F5344CB8AC3E}">
        <p14:creationId xmlns:p14="http://schemas.microsoft.com/office/powerpoint/2010/main" val="3482394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9B236C24-40C5-B397-619E-F8562AC4D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939" y="229788"/>
            <a:ext cx="8531239" cy="6398430"/>
          </a:xfrm>
          <a:prstGeom prst="rect">
            <a:avLst/>
          </a:prstGeom>
        </p:spPr>
      </p:pic>
      <p:sp>
        <p:nvSpPr>
          <p:cNvPr id="2" name="תיבת טקסט 1">
            <a:extLst>
              <a:ext uri="{FF2B5EF4-FFF2-40B4-BE49-F238E27FC236}">
                <a16:creationId xmlns:a16="http://schemas.microsoft.com/office/drawing/2014/main" id="{706DFDCE-881E-2634-D8E8-63494C5F683A}"/>
              </a:ext>
            </a:extLst>
          </p:cNvPr>
          <p:cNvSpPr txBox="1"/>
          <p:nvPr/>
        </p:nvSpPr>
        <p:spPr>
          <a:xfrm>
            <a:off x="385011" y="229788"/>
            <a:ext cx="10472286" cy="369332"/>
          </a:xfrm>
          <a:prstGeom prst="rect">
            <a:avLst/>
          </a:prstGeom>
          <a:noFill/>
        </p:spPr>
        <p:txBody>
          <a:bodyPr wrap="square" rtlCol="0">
            <a:spAutoFit/>
          </a:bodyPr>
          <a:lstStyle/>
          <a:p>
            <a:r>
              <a:rPr lang="en-GB" dirty="0"/>
              <a:t>No protons exit the detector, though some are created in (n,p) process with Argon 36</a:t>
            </a:r>
            <a:endParaRPr lang="en-IL" dirty="0"/>
          </a:p>
        </p:txBody>
      </p:sp>
    </p:spTree>
    <p:extLst>
      <p:ext uri="{BB962C8B-B14F-4D97-AF65-F5344CB8AC3E}">
        <p14:creationId xmlns:p14="http://schemas.microsoft.com/office/powerpoint/2010/main" val="1617077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6FB70482-E1AF-6D26-AE3B-D7BBFA937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906" y="357753"/>
            <a:ext cx="8439365" cy="6329524"/>
          </a:xfrm>
          <a:prstGeom prst="rect">
            <a:avLst/>
          </a:prstGeom>
        </p:spPr>
      </p:pic>
    </p:spTree>
    <p:extLst>
      <p:ext uri="{BB962C8B-B14F-4D97-AF65-F5344CB8AC3E}">
        <p14:creationId xmlns:p14="http://schemas.microsoft.com/office/powerpoint/2010/main" val="1127609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4B034B5E-E68F-EC2E-84D3-DC6B2310311F}"/>
              </a:ext>
            </a:extLst>
          </p:cNvPr>
          <p:cNvPicPr>
            <a:picLocks noChangeAspect="1"/>
          </p:cNvPicPr>
          <p:nvPr/>
        </p:nvPicPr>
        <p:blipFill>
          <a:blip r:embed="rId2"/>
          <a:stretch>
            <a:fillRect/>
          </a:stretch>
        </p:blipFill>
        <p:spPr>
          <a:xfrm>
            <a:off x="1513681" y="37184"/>
            <a:ext cx="8668972" cy="6820816"/>
          </a:xfrm>
          <a:prstGeom prst="rect">
            <a:avLst/>
          </a:prstGeom>
        </p:spPr>
      </p:pic>
    </p:spTree>
    <p:extLst>
      <p:ext uri="{BB962C8B-B14F-4D97-AF65-F5344CB8AC3E}">
        <p14:creationId xmlns:p14="http://schemas.microsoft.com/office/powerpoint/2010/main" val="2681153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A7925C8E-E21F-434A-D2D5-BF37D48F6DDB}"/>
              </a:ext>
            </a:extLst>
          </p:cNvPr>
          <p:cNvPicPr>
            <a:picLocks noChangeAspect="1"/>
          </p:cNvPicPr>
          <p:nvPr/>
        </p:nvPicPr>
        <p:blipFill>
          <a:blip r:embed="rId2"/>
          <a:stretch>
            <a:fillRect/>
          </a:stretch>
        </p:blipFill>
        <p:spPr>
          <a:xfrm>
            <a:off x="200025" y="1057275"/>
            <a:ext cx="11120957" cy="5800725"/>
          </a:xfrm>
          <a:prstGeom prst="rect">
            <a:avLst/>
          </a:prstGeom>
        </p:spPr>
      </p:pic>
      <p:sp>
        <p:nvSpPr>
          <p:cNvPr id="4" name="תיבת טקסט 3">
            <a:extLst>
              <a:ext uri="{FF2B5EF4-FFF2-40B4-BE49-F238E27FC236}">
                <a16:creationId xmlns:a16="http://schemas.microsoft.com/office/drawing/2014/main" id="{4783C7F2-DDC4-CE07-F72F-9554C741E1FA}"/>
              </a:ext>
            </a:extLst>
          </p:cNvPr>
          <p:cNvSpPr txBox="1"/>
          <p:nvPr/>
        </p:nvSpPr>
        <p:spPr>
          <a:xfrm rot="16200000">
            <a:off x="2727165" y="160774"/>
            <a:ext cx="1496219" cy="923330"/>
          </a:xfrm>
          <a:prstGeom prst="rect">
            <a:avLst/>
          </a:prstGeom>
          <a:noFill/>
          <a:ln w="41275">
            <a:noFill/>
          </a:ln>
          <a:effectLst>
            <a:softEdge rad="12700"/>
          </a:effectLst>
        </p:spPr>
        <p:txBody>
          <a:bodyPr wrap="square" rtlCol="0">
            <a:spAutoFit/>
          </a:bodyPr>
          <a:lstStyle/>
          <a:p>
            <a:r>
              <a:rPr lang="en-GB" dirty="0"/>
              <a:t>1.46 MeV</a:t>
            </a:r>
          </a:p>
          <a:p>
            <a:r>
              <a:rPr lang="en-GB" baseline="30000" dirty="0"/>
              <a:t>40</a:t>
            </a:r>
            <a:r>
              <a:rPr lang="en-GB" dirty="0"/>
              <a:t>Ar  2+ -&gt; 0+</a:t>
            </a:r>
          </a:p>
          <a:p>
            <a:endParaRPr lang="en-IL" dirty="0"/>
          </a:p>
        </p:txBody>
      </p:sp>
      <p:cxnSp>
        <p:nvCxnSpPr>
          <p:cNvPr id="7" name="מחבר חץ ישר 6">
            <a:extLst>
              <a:ext uri="{FF2B5EF4-FFF2-40B4-BE49-F238E27FC236}">
                <a16:creationId xmlns:a16="http://schemas.microsoft.com/office/drawing/2014/main" id="{F4A4EEAE-A20D-1270-EE13-0F34246F1C02}"/>
              </a:ext>
            </a:extLst>
          </p:cNvPr>
          <p:cNvCxnSpPr>
            <a:cxnSpLocks/>
          </p:cNvCxnSpPr>
          <p:nvPr/>
        </p:nvCxnSpPr>
        <p:spPr>
          <a:xfrm>
            <a:off x="3629026" y="1146769"/>
            <a:ext cx="0" cy="44756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תיבת טקסט 16">
            <a:extLst>
              <a:ext uri="{FF2B5EF4-FFF2-40B4-BE49-F238E27FC236}">
                <a16:creationId xmlns:a16="http://schemas.microsoft.com/office/drawing/2014/main" id="{4354B243-FE2E-F352-F989-90F70CA4760D}"/>
              </a:ext>
            </a:extLst>
          </p:cNvPr>
          <p:cNvSpPr txBox="1"/>
          <p:nvPr/>
        </p:nvSpPr>
        <p:spPr>
          <a:xfrm rot="16200000">
            <a:off x="574764" y="923122"/>
            <a:ext cx="2899965" cy="646331"/>
          </a:xfrm>
          <a:prstGeom prst="rect">
            <a:avLst/>
          </a:prstGeom>
          <a:noFill/>
          <a:ln w="41275">
            <a:noFill/>
          </a:ln>
          <a:effectLst>
            <a:softEdge rad="12700"/>
          </a:effectLst>
        </p:spPr>
        <p:txBody>
          <a:bodyPr wrap="square" rtlCol="0">
            <a:spAutoFit/>
          </a:bodyPr>
          <a:lstStyle/>
          <a:p>
            <a:r>
              <a:rPr lang="en-GB" dirty="0"/>
              <a:t>659.9 keV</a:t>
            </a:r>
          </a:p>
          <a:p>
            <a:r>
              <a:rPr lang="en-GB" baseline="30000" dirty="0"/>
              <a:t>40</a:t>
            </a:r>
            <a:r>
              <a:rPr lang="en-GB" dirty="0"/>
              <a:t>Ar  0+ band 2 -&gt; 2+ band 1</a:t>
            </a:r>
            <a:endParaRPr lang="en-IL" dirty="0"/>
          </a:p>
        </p:txBody>
      </p:sp>
      <p:cxnSp>
        <p:nvCxnSpPr>
          <p:cNvPr id="18" name="מחבר חץ ישר 17">
            <a:extLst>
              <a:ext uri="{FF2B5EF4-FFF2-40B4-BE49-F238E27FC236}">
                <a16:creationId xmlns:a16="http://schemas.microsoft.com/office/drawing/2014/main" id="{E264933C-C57B-0BBF-D238-AD2161693F90}"/>
              </a:ext>
            </a:extLst>
          </p:cNvPr>
          <p:cNvCxnSpPr>
            <a:cxnSpLocks/>
          </p:cNvCxnSpPr>
          <p:nvPr/>
        </p:nvCxnSpPr>
        <p:spPr>
          <a:xfrm>
            <a:off x="2381250" y="2225998"/>
            <a:ext cx="0" cy="4702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תיבת טקסט 1">
            <a:extLst>
              <a:ext uri="{FF2B5EF4-FFF2-40B4-BE49-F238E27FC236}">
                <a16:creationId xmlns:a16="http://schemas.microsoft.com/office/drawing/2014/main" id="{3CCFA7A8-F348-ABF7-E1FD-AD93E300BBDC}"/>
              </a:ext>
            </a:extLst>
          </p:cNvPr>
          <p:cNvSpPr txBox="1"/>
          <p:nvPr/>
        </p:nvSpPr>
        <p:spPr>
          <a:xfrm>
            <a:off x="8172450" y="33269"/>
            <a:ext cx="3790950" cy="369332"/>
          </a:xfrm>
          <a:prstGeom prst="rect">
            <a:avLst/>
          </a:prstGeom>
          <a:noFill/>
        </p:spPr>
        <p:txBody>
          <a:bodyPr wrap="square" rtlCol="0">
            <a:spAutoFit/>
          </a:bodyPr>
          <a:lstStyle/>
          <a:p>
            <a:r>
              <a:rPr lang="en-GB" dirty="0"/>
              <a:t>Minimum photon energy = 218 eV</a:t>
            </a:r>
            <a:endParaRPr lang="en-IL" dirty="0"/>
          </a:p>
        </p:txBody>
      </p:sp>
      <p:cxnSp>
        <p:nvCxnSpPr>
          <p:cNvPr id="5" name="מחבר חץ ישר 4">
            <a:extLst>
              <a:ext uri="{FF2B5EF4-FFF2-40B4-BE49-F238E27FC236}">
                <a16:creationId xmlns:a16="http://schemas.microsoft.com/office/drawing/2014/main" id="{680557BF-3BD5-3A34-DAA0-CBFE02394998}"/>
              </a:ext>
            </a:extLst>
          </p:cNvPr>
          <p:cNvCxnSpPr>
            <a:cxnSpLocks/>
          </p:cNvCxnSpPr>
          <p:nvPr/>
        </p:nvCxnSpPr>
        <p:spPr>
          <a:xfrm>
            <a:off x="2152650" y="2878297"/>
            <a:ext cx="0" cy="4702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1F2FC7EE-0C8A-EC8E-2BF0-368D341F9CEB}"/>
                  </a:ext>
                </a:extLst>
              </p:cNvPr>
              <p:cNvSpPr txBox="1"/>
              <p:nvPr/>
            </p:nvSpPr>
            <p:spPr>
              <a:xfrm rot="16200000">
                <a:off x="1203899" y="3013511"/>
                <a:ext cx="1362076" cy="369332"/>
              </a:xfrm>
              <a:prstGeom prst="rect">
                <a:avLst/>
              </a:prstGeom>
              <a:noFill/>
            </p:spPr>
            <p:txBody>
              <a:bodyPr wrap="square" rtlCol="0">
                <a:spAutoFit/>
              </a:bodyPr>
              <a:lstStyle/>
              <a:p>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b="0" i="1" dirty="0" smtClean="0">
                            <a:latin typeface="Cambria Math" panose="02040503050406030204" pitchFamily="18" charset="0"/>
                          </a:rPr>
                          <m:t>−</m:t>
                        </m:r>
                      </m:sup>
                    </m:sSup>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b="0" i="1" dirty="0" smtClean="0">
                            <a:latin typeface="Cambria Math" panose="02040503050406030204" pitchFamily="18" charset="0"/>
                          </a:rPr>
                          <m:t>+</m:t>
                        </m:r>
                      </m:sup>
                    </m:sSup>
                    <m:r>
                      <a:rPr lang="en-GB" i="1" dirty="0" smtClean="0">
                        <a:latin typeface="Cambria Math" panose="02040503050406030204" pitchFamily="18" charset="0"/>
                      </a:rPr>
                      <m:t>→</m:t>
                    </m:r>
                  </m:oMath>
                </a14:m>
                <a:r>
                  <a:rPr lang="en-GB" dirty="0"/>
                  <a:t>2</a:t>
                </a:r>
                <a14:m>
                  <m:oMath xmlns:m="http://schemas.openxmlformats.org/officeDocument/2006/math">
                    <m:r>
                      <a:rPr lang="en-GB" b="0" i="1" smtClean="0">
                        <a:latin typeface="Cambria Math" panose="02040503050406030204" pitchFamily="18" charset="0"/>
                      </a:rPr>
                      <m:t>𝛾</m:t>
                    </m:r>
                  </m:oMath>
                </a14:m>
                <a:endParaRPr lang="en-IL" dirty="0"/>
              </a:p>
            </p:txBody>
          </p:sp>
        </mc:Choice>
        <mc:Fallback xmlns="">
          <p:sp>
            <p:nvSpPr>
              <p:cNvPr id="6" name="תיבת טקסט 5">
                <a:extLst>
                  <a:ext uri="{FF2B5EF4-FFF2-40B4-BE49-F238E27FC236}">
                    <a16:creationId xmlns:a16="http://schemas.microsoft.com/office/drawing/2014/main" id="{1F2FC7EE-0C8A-EC8E-2BF0-368D341F9CEB}"/>
                  </a:ext>
                </a:extLst>
              </p:cNvPr>
              <p:cNvSpPr txBox="1">
                <a:spLocks noRot="1" noChangeAspect="1" noMove="1" noResize="1" noEditPoints="1" noAdjustHandles="1" noChangeArrowheads="1" noChangeShapeType="1" noTextEdit="1"/>
              </p:cNvSpPr>
              <p:nvPr/>
            </p:nvSpPr>
            <p:spPr>
              <a:xfrm rot="16200000">
                <a:off x="1203899" y="3013511"/>
                <a:ext cx="1362076" cy="369332"/>
              </a:xfrm>
              <a:prstGeom prst="rect">
                <a:avLst/>
              </a:prstGeom>
              <a:blipFill>
                <a:blip r:embed="rId3"/>
                <a:stretch>
                  <a:fillRect l="-9836" r="-24590"/>
                </a:stretch>
              </a:blipFill>
            </p:spPr>
            <p:txBody>
              <a:bodyPr/>
              <a:lstStyle/>
              <a:p>
                <a:r>
                  <a:rPr lang="en-IL">
                    <a:noFill/>
                  </a:rPr>
                  <a:t> </a:t>
                </a:r>
              </a:p>
            </p:txBody>
          </p:sp>
        </mc:Fallback>
      </mc:AlternateContent>
      <p:sp>
        <p:nvSpPr>
          <p:cNvPr id="10" name="תיבת טקסט 9">
            <a:extLst>
              <a:ext uri="{FF2B5EF4-FFF2-40B4-BE49-F238E27FC236}">
                <a16:creationId xmlns:a16="http://schemas.microsoft.com/office/drawing/2014/main" id="{C7FFC46D-921A-5EFD-D1D4-077B96B6063C}"/>
              </a:ext>
            </a:extLst>
          </p:cNvPr>
          <p:cNvSpPr txBox="1"/>
          <p:nvPr/>
        </p:nvSpPr>
        <p:spPr>
          <a:xfrm rot="16200000">
            <a:off x="1689654" y="2225199"/>
            <a:ext cx="2552700" cy="656590"/>
          </a:xfrm>
          <a:prstGeom prst="rect">
            <a:avLst/>
          </a:prstGeom>
          <a:noFill/>
        </p:spPr>
        <p:txBody>
          <a:bodyPr wrap="square" rtlCol="0">
            <a:spAutoFit/>
          </a:bodyPr>
          <a:lstStyle/>
          <a:p>
            <a:r>
              <a:rPr lang="en-GB" sz="2800" baseline="30000" dirty="0"/>
              <a:t>1.29 MeV</a:t>
            </a:r>
          </a:p>
          <a:p>
            <a:r>
              <a:rPr lang="en-GB" baseline="30000" dirty="0"/>
              <a:t>41</a:t>
            </a:r>
            <a:r>
              <a:rPr lang="en-GB" dirty="0"/>
              <a:t>K </a:t>
            </a:r>
            <a:r>
              <a:rPr lang="en-IL" b="0" i="0" dirty="0">
                <a:effectLst/>
                <a:latin typeface="Montserrat" panose="00000500000000000000" pitchFamily="2" charset="0"/>
              </a:rPr>
              <a:t>7/2-</a:t>
            </a:r>
            <a:r>
              <a:rPr lang="en-GB" b="0" i="0" dirty="0">
                <a:effectLst/>
                <a:latin typeface="Montserrat" panose="00000500000000000000" pitchFamily="2" charset="0"/>
              </a:rPr>
              <a:t> -&gt; 3/2 +</a:t>
            </a:r>
            <a:endParaRPr lang="en-IL" dirty="0"/>
          </a:p>
        </p:txBody>
      </p:sp>
      <p:cxnSp>
        <p:nvCxnSpPr>
          <p:cNvPr id="11" name="מחבר חץ ישר 10">
            <a:extLst>
              <a:ext uri="{FF2B5EF4-FFF2-40B4-BE49-F238E27FC236}">
                <a16:creationId xmlns:a16="http://schemas.microsoft.com/office/drawing/2014/main" id="{F31B34BA-13A0-D4A7-D9AF-F7F8F992E918}"/>
              </a:ext>
            </a:extLst>
          </p:cNvPr>
          <p:cNvCxnSpPr>
            <a:cxnSpLocks/>
          </p:cNvCxnSpPr>
          <p:nvPr/>
        </p:nvCxnSpPr>
        <p:spPr>
          <a:xfrm>
            <a:off x="3294299" y="3429000"/>
            <a:ext cx="0" cy="44756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20FDD4B4-4C10-93A4-0BDF-8EC9001503BB}"/>
                  </a:ext>
                </a:extLst>
              </p:cNvPr>
              <p:cNvSpPr txBox="1"/>
              <p:nvPr/>
            </p:nvSpPr>
            <p:spPr>
              <a:xfrm>
                <a:off x="4248150" y="321707"/>
                <a:ext cx="3743325" cy="646331"/>
              </a:xfrm>
              <a:prstGeom prst="rect">
                <a:avLst/>
              </a:prstGeom>
              <a:noFill/>
            </p:spPr>
            <p:txBody>
              <a:bodyPr wrap="square" rtlCol="0">
                <a:spAutoFit/>
              </a:bodyPr>
              <a:lstStyle/>
              <a:p>
                <a:r>
                  <a:rPr lang="en-GB" baseline="30000" dirty="0"/>
                  <a:t>41</a:t>
                </a:r>
                <a:r>
                  <a:rPr lang="en-GB" dirty="0"/>
                  <a:t>K created by </a:t>
                </a:r>
                <a:r>
                  <a:rPr lang="en-GB" baseline="30000" dirty="0"/>
                  <a:t>41</a:t>
                </a:r>
                <a:r>
                  <a:rPr lang="en-GB" dirty="0"/>
                  <a:t>Ar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𝛽</m:t>
                        </m:r>
                      </m:e>
                      <m:sup>
                        <m:r>
                          <a:rPr lang="en-GB" b="0" i="1" smtClean="0">
                            <a:latin typeface="Cambria Math" panose="02040503050406030204" pitchFamily="18" charset="0"/>
                          </a:rPr>
                          <m:t>−</m:t>
                        </m:r>
                      </m:sup>
                    </m:sSup>
                    <m:r>
                      <a:rPr lang="en-GB" b="0" i="1" smtClean="0">
                        <a:latin typeface="Cambria Math" panose="02040503050406030204" pitchFamily="18" charset="0"/>
                      </a:rPr>
                      <m:t> </m:t>
                    </m:r>
                  </m:oMath>
                </a14:m>
                <a:r>
                  <a:rPr lang="en-GB" dirty="0"/>
                  <a:t>decay</a:t>
                </a:r>
              </a:p>
              <a:p>
                <a:r>
                  <a:rPr lang="en-GB" baseline="30000" dirty="0"/>
                  <a:t>41</a:t>
                </a:r>
                <a:r>
                  <a:rPr lang="en-GB" dirty="0"/>
                  <a:t>Ar created by nCapture on </a:t>
                </a:r>
                <a:r>
                  <a:rPr lang="en-GB" baseline="30000" dirty="0"/>
                  <a:t>40</a:t>
                </a:r>
                <a:r>
                  <a:rPr lang="en-GB" dirty="0"/>
                  <a:t>Ar</a:t>
                </a:r>
                <a:endParaRPr lang="en-IL" dirty="0"/>
              </a:p>
            </p:txBody>
          </p:sp>
        </mc:Choice>
        <mc:Fallback xmlns="">
          <p:sp>
            <p:nvSpPr>
              <p:cNvPr id="12" name="תיבת טקסט 11">
                <a:extLst>
                  <a:ext uri="{FF2B5EF4-FFF2-40B4-BE49-F238E27FC236}">
                    <a16:creationId xmlns:a16="http://schemas.microsoft.com/office/drawing/2014/main" id="{20FDD4B4-4C10-93A4-0BDF-8EC9001503BB}"/>
                  </a:ext>
                </a:extLst>
              </p:cNvPr>
              <p:cNvSpPr txBox="1">
                <a:spLocks noRot="1" noChangeAspect="1" noMove="1" noResize="1" noEditPoints="1" noAdjustHandles="1" noChangeArrowheads="1" noChangeShapeType="1" noTextEdit="1"/>
              </p:cNvSpPr>
              <p:nvPr/>
            </p:nvSpPr>
            <p:spPr>
              <a:xfrm>
                <a:off x="4248150" y="321707"/>
                <a:ext cx="3743325" cy="646331"/>
              </a:xfrm>
              <a:prstGeom prst="rect">
                <a:avLst/>
              </a:prstGeom>
              <a:blipFill>
                <a:blip r:embed="rId4"/>
                <a:stretch>
                  <a:fillRect l="-163" t="-5660" b="-14151"/>
                </a:stretch>
              </a:blipFill>
            </p:spPr>
            <p:txBody>
              <a:bodyPr/>
              <a:lstStyle/>
              <a:p>
                <a:r>
                  <a:rPr lang="en-IL">
                    <a:noFill/>
                  </a:rPr>
                  <a:t> </a:t>
                </a:r>
              </a:p>
            </p:txBody>
          </p:sp>
        </mc:Fallback>
      </mc:AlternateContent>
      <p:sp>
        <p:nvSpPr>
          <p:cNvPr id="13" name="תיבת טקסט 12">
            <a:extLst>
              <a:ext uri="{FF2B5EF4-FFF2-40B4-BE49-F238E27FC236}">
                <a16:creationId xmlns:a16="http://schemas.microsoft.com/office/drawing/2014/main" id="{5A33A470-C91D-2B96-1275-7F9E7038107B}"/>
              </a:ext>
            </a:extLst>
          </p:cNvPr>
          <p:cNvSpPr txBox="1"/>
          <p:nvPr/>
        </p:nvSpPr>
        <p:spPr>
          <a:xfrm>
            <a:off x="8047274" y="447219"/>
            <a:ext cx="3238500" cy="923330"/>
          </a:xfrm>
          <a:prstGeom prst="rect">
            <a:avLst/>
          </a:prstGeom>
          <a:noFill/>
        </p:spPr>
        <p:txBody>
          <a:bodyPr wrap="square" rtlCol="0">
            <a:spAutoFit/>
          </a:bodyPr>
          <a:lstStyle/>
          <a:p>
            <a:r>
              <a:rPr lang="en-GB" dirty="0"/>
              <a:t>e-e+ created by pair production first and then annihilate to create gamma rays</a:t>
            </a:r>
            <a:endParaRPr lang="en-IL" dirty="0"/>
          </a:p>
        </p:txBody>
      </p:sp>
      <p:sp>
        <p:nvSpPr>
          <p:cNvPr id="14" name="ירח 13">
            <a:extLst>
              <a:ext uri="{FF2B5EF4-FFF2-40B4-BE49-F238E27FC236}">
                <a16:creationId xmlns:a16="http://schemas.microsoft.com/office/drawing/2014/main" id="{464B17A1-182E-E8D3-87A5-B94906642F12}"/>
              </a:ext>
            </a:extLst>
          </p:cNvPr>
          <p:cNvSpPr/>
          <p:nvPr/>
        </p:nvSpPr>
        <p:spPr>
          <a:xfrm>
            <a:off x="3629026" y="571500"/>
            <a:ext cx="220439" cy="705643"/>
          </a:xfrm>
          <a:prstGeom prst="mo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rgbClr val="FFFF00"/>
              </a:solidFill>
              <a:highlight>
                <a:srgbClr val="FFFF00"/>
              </a:highlight>
            </a:endParaRPr>
          </a:p>
        </p:txBody>
      </p:sp>
    </p:spTree>
    <p:extLst>
      <p:ext uri="{BB962C8B-B14F-4D97-AF65-F5344CB8AC3E}">
        <p14:creationId xmlns:p14="http://schemas.microsoft.com/office/powerpoint/2010/main" val="3054728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A496C68E-6CAF-1C80-0158-E78A1303DC5B}"/>
              </a:ext>
            </a:extLst>
          </p:cNvPr>
          <p:cNvPicPr>
            <a:picLocks noChangeAspect="1"/>
          </p:cNvPicPr>
          <p:nvPr/>
        </p:nvPicPr>
        <p:blipFill>
          <a:blip r:embed="rId2"/>
          <a:stretch>
            <a:fillRect/>
          </a:stretch>
        </p:blipFill>
        <p:spPr>
          <a:xfrm>
            <a:off x="62832" y="176371"/>
            <a:ext cx="12474324" cy="6505257"/>
          </a:xfrm>
          <a:prstGeom prst="rect">
            <a:avLst/>
          </a:prstGeom>
        </p:spPr>
      </p:pic>
      <p:sp>
        <p:nvSpPr>
          <p:cNvPr id="4" name="תיבת טקסט 3">
            <a:extLst>
              <a:ext uri="{FF2B5EF4-FFF2-40B4-BE49-F238E27FC236}">
                <a16:creationId xmlns:a16="http://schemas.microsoft.com/office/drawing/2014/main" id="{E57F8931-D588-3B7D-84F2-255496769264}"/>
              </a:ext>
            </a:extLst>
          </p:cNvPr>
          <p:cNvSpPr txBox="1"/>
          <p:nvPr/>
        </p:nvSpPr>
        <p:spPr>
          <a:xfrm>
            <a:off x="9059579" y="176371"/>
            <a:ext cx="2905125" cy="369332"/>
          </a:xfrm>
          <a:prstGeom prst="rect">
            <a:avLst/>
          </a:prstGeom>
          <a:noFill/>
        </p:spPr>
        <p:txBody>
          <a:bodyPr wrap="square" rtlCol="0">
            <a:spAutoFit/>
          </a:bodyPr>
          <a:lstStyle/>
          <a:p>
            <a:r>
              <a:rPr lang="en-GB" dirty="0"/>
              <a:t>Detector size 1x1x1 meter</a:t>
            </a:r>
            <a:endParaRPr lang="en-IL" dirty="0"/>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825407CC-6F84-57BB-CAD9-52CD1EA70EF4}"/>
                  </a:ext>
                </a:extLst>
              </p:cNvPr>
              <p:cNvSpPr txBox="1"/>
              <p:nvPr/>
            </p:nvSpPr>
            <p:spPr>
              <a:xfrm>
                <a:off x="5117531" y="3767042"/>
                <a:ext cx="6299734" cy="945580"/>
              </a:xfrm>
              <a:prstGeom prst="rect">
                <a:avLst/>
              </a:prstGeom>
              <a:noFill/>
            </p:spPr>
            <p:txBody>
              <a:bodyPr wrap="square">
                <a:spAutoFit/>
              </a:bodyPr>
              <a:lstStyle/>
              <a:p>
                <a:endParaRPr lang="en-GB" dirty="0"/>
              </a:p>
              <a:p>
                <a:pPr algn="ctr"/>
                <a:r>
                  <a:rPr lang="en-GB" dirty="0"/>
                  <a:t>Stopped neutrons have energy = 0</a:t>
                </a:r>
              </a:p>
              <a:p>
                <a:pPr algn="ctr"/>
                <a:r>
                  <a:rPr lang="en-GB" dirty="0"/>
                  <a:t>In 58% of events there was an </a:t>
                </a:r>
                <a14:m>
                  <m:oMath xmlns:m="http://schemas.openxmlformats.org/officeDocument/2006/math">
                    <m:r>
                      <a:rPr lang="en-GB" i="1" dirty="0" smtClean="0">
                        <a:latin typeface="Cambria Math" panose="02040503050406030204" pitchFamily="18" charset="0"/>
                      </a:rPr>
                      <m:t>(</m:t>
                    </m:r>
                    <m:r>
                      <a:rPr lang="en-GB" i="1" dirty="0" err="1" smtClean="0">
                        <a:latin typeface="Cambria Math" panose="02040503050406030204" pitchFamily="18" charset="0"/>
                      </a:rPr>
                      <m:t>𝑛</m:t>
                    </m:r>
                    <m:r>
                      <a:rPr lang="en-GB" i="1" dirty="0" err="1" smtClean="0">
                        <a:latin typeface="Cambria Math" panose="02040503050406030204" pitchFamily="18" charset="0"/>
                      </a:rPr>
                      <m:t>,</m:t>
                    </m:r>
                    <m:r>
                      <a:rPr lang="en-GB" i="1" dirty="0" err="1"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 </m:t>
                    </m:r>
                  </m:oMath>
                </a14:m>
                <a:r>
                  <a:rPr lang="en-GB" dirty="0"/>
                  <a:t>process</a:t>
                </a:r>
                <a:endParaRPr lang="en-IL" dirty="0"/>
              </a:p>
            </p:txBody>
          </p:sp>
        </mc:Choice>
        <mc:Fallback xmlns="">
          <p:sp>
            <p:nvSpPr>
              <p:cNvPr id="9" name="תיבת טקסט 8">
                <a:extLst>
                  <a:ext uri="{FF2B5EF4-FFF2-40B4-BE49-F238E27FC236}">
                    <a16:creationId xmlns:a16="http://schemas.microsoft.com/office/drawing/2014/main" id="{825407CC-6F84-57BB-CAD9-52CD1EA70EF4}"/>
                  </a:ext>
                </a:extLst>
              </p:cNvPr>
              <p:cNvSpPr txBox="1">
                <a:spLocks noRot="1" noChangeAspect="1" noMove="1" noResize="1" noEditPoints="1" noAdjustHandles="1" noChangeArrowheads="1" noChangeShapeType="1" noTextEdit="1"/>
              </p:cNvSpPr>
              <p:nvPr/>
            </p:nvSpPr>
            <p:spPr>
              <a:xfrm>
                <a:off x="5117531" y="3767042"/>
                <a:ext cx="6299734" cy="945580"/>
              </a:xfrm>
              <a:prstGeom prst="rect">
                <a:avLst/>
              </a:prstGeom>
              <a:blipFill>
                <a:blip r:embed="rId3"/>
                <a:stretch>
                  <a:fillRect b="-709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9783C7E6-EFC6-7D4E-920B-ABE919FAFE5D}"/>
                  </a:ext>
                </a:extLst>
              </p:cNvPr>
              <p:cNvSpPr txBox="1"/>
              <p:nvPr/>
            </p:nvSpPr>
            <p:spPr>
              <a:xfrm>
                <a:off x="8464315" y="621004"/>
                <a:ext cx="2428875" cy="709425"/>
              </a:xfrm>
              <a:prstGeom prst="rect">
                <a:avLst/>
              </a:prstGeom>
              <a:noFill/>
            </p:spPr>
            <p:txBody>
              <a:bodyPr wrap="square" rtlCol="0">
                <a:spAutoFit/>
              </a:bodyPr>
              <a:lstStyle/>
              <a:p>
                <a:r>
                  <a:rPr lang="en-GB" dirty="0"/>
                  <a:t>Back scattering peak</a:t>
                </a:r>
              </a:p>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𝑓</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26</m:t>
                      </m:r>
                      <m:r>
                        <a:rPr lang="en-GB" b="0" i="1" smtClean="0">
                          <a:latin typeface="Cambria Math" panose="02040503050406030204" pitchFamily="18" charset="0"/>
                        </a:rPr>
                        <m:t> </m:t>
                      </m:r>
                      <m:r>
                        <a:rPr lang="en-GB" b="0" i="1" smtClean="0">
                          <a:latin typeface="Cambria Math" panose="02040503050406030204" pitchFamily="18" charset="0"/>
                        </a:rPr>
                        <m:t>𝑀𝑒𝑉</m:t>
                      </m:r>
                    </m:oMath>
                  </m:oMathPara>
                </a14:m>
                <a:endParaRPr lang="en-IL" dirty="0"/>
              </a:p>
            </p:txBody>
          </p:sp>
        </mc:Choice>
        <mc:Fallback xmlns="">
          <p:sp>
            <p:nvSpPr>
              <p:cNvPr id="12" name="תיבת טקסט 11">
                <a:extLst>
                  <a:ext uri="{FF2B5EF4-FFF2-40B4-BE49-F238E27FC236}">
                    <a16:creationId xmlns:a16="http://schemas.microsoft.com/office/drawing/2014/main" id="{9783C7E6-EFC6-7D4E-920B-ABE919FAFE5D}"/>
                  </a:ext>
                </a:extLst>
              </p:cNvPr>
              <p:cNvSpPr txBox="1">
                <a:spLocks noRot="1" noChangeAspect="1" noMove="1" noResize="1" noEditPoints="1" noAdjustHandles="1" noChangeArrowheads="1" noChangeShapeType="1" noTextEdit="1"/>
              </p:cNvSpPr>
              <p:nvPr/>
            </p:nvSpPr>
            <p:spPr>
              <a:xfrm>
                <a:off x="8464315" y="621004"/>
                <a:ext cx="2428875" cy="709425"/>
              </a:xfrm>
              <a:prstGeom prst="rect">
                <a:avLst/>
              </a:prstGeom>
              <a:blipFill>
                <a:blip r:embed="rId4"/>
                <a:stretch>
                  <a:fillRect l="-2261" t="-5172" b="-1724"/>
                </a:stretch>
              </a:blipFill>
            </p:spPr>
            <p:txBody>
              <a:bodyPr/>
              <a:lstStyle/>
              <a:p>
                <a:r>
                  <a:rPr lang="en-IL">
                    <a:noFill/>
                  </a:rPr>
                  <a:t> </a:t>
                </a:r>
              </a:p>
            </p:txBody>
          </p:sp>
        </mc:Fallback>
      </mc:AlternateContent>
      <p:cxnSp>
        <p:nvCxnSpPr>
          <p:cNvPr id="13" name="מחבר חץ ישר 12">
            <a:extLst>
              <a:ext uri="{FF2B5EF4-FFF2-40B4-BE49-F238E27FC236}">
                <a16:creationId xmlns:a16="http://schemas.microsoft.com/office/drawing/2014/main" id="{0E872A37-072C-A8F1-0AE7-885809F26522}"/>
              </a:ext>
            </a:extLst>
          </p:cNvPr>
          <p:cNvCxnSpPr>
            <a:cxnSpLocks/>
          </p:cNvCxnSpPr>
          <p:nvPr/>
        </p:nvCxnSpPr>
        <p:spPr>
          <a:xfrm>
            <a:off x="10557659" y="776023"/>
            <a:ext cx="335531" cy="80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מלבן 14">
            <a:extLst>
              <a:ext uri="{FF2B5EF4-FFF2-40B4-BE49-F238E27FC236}">
                <a16:creationId xmlns:a16="http://schemas.microsoft.com/office/drawing/2014/main" id="{949B40AF-C32E-5832-68C0-09F14C867B9C}"/>
              </a:ext>
            </a:extLst>
          </p:cNvPr>
          <p:cNvSpPr/>
          <p:nvPr/>
        </p:nvSpPr>
        <p:spPr>
          <a:xfrm>
            <a:off x="4101865" y="1405730"/>
            <a:ext cx="4362450" cy="15811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6" name="תיבת טקסט 15">
            <a:extLst>
              <a:ext uri="{FF2B5EF4-FFF2-40B4-BE49-F238E27FC236}">
                <a16:creationId xmlns:a16="http://schemas.microsoft.com/office/drawing/2014/main" id="{73469E30-891F-2EFE-B35D-7DA2AAEA8E67}"/>
              </a:ext>
            </a:extLst>
          </p:cNvPr>
          <p:cNvSpPr txBox="1"/>
          <p:nvPr/>
        </p:nvSpPr>
        <p:spPr>
          <a:xfrm>
            <a:off x="6079456" y="1676067"/>
            <a:ext cx="1825248" cy="707886"/>
          </a:xfrm>
          <a:prstGeom prst="rect">
            <a:avLst/>
          </a:prstGeom>
          <a:noFill/>
        </p:spPr>
        <p:txBody>
          <a:bodyPr wrap="square" rtlCol="0">
            <a:spAutoFit/>
          </a:bodyPr>
          <a:lstStyle/>
          <a:p>
            <a:r>
              <a:rPr lang="en-GB" sz="4000" dirty="0"/>
              <a:t>LAr</a:t>
            </a:r>
            <a:endParaRPr lang="en-IL" sz="4000" dirty="0"/>
          </a:p>
        </p:txBody>
      </p:sp>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D8F91DB7-FF42-DDB6-A565-A218D6A4B6CE}"/>
                  </a:ext>
                </a:extLst>
              </p:cNvPr>
              <p:cNvSpPr txBox="1"/>
              <p:nvPr/>
            </p:nvSpPr>
            <p:spPr>
              <a:xfrm>
                <a:off x="2467719" y="1833513"/>
                <a:ext cx="1942807"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𝑛</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17" name="תיבת טקסט 16">
                <a:extLst>
                  <a:ext uri="{FF2B5EF4-FFF2-40B4-BE49-F238E27FC236}">
                    <a16:creationId xmlns:a16="http://schemas.microsoft.com/office/drawing/2014/main" id="{D8F91DB7-FF42-DDB6-A565-A218D6A4B6CE}"/>
                  </a:ext>
                </a:extLst>
              </p:cNvPr>
              <p:cNvSpPr txBox="1">
                <a:spLocks noRot="1" noChangeAspect="1" noMove="1" noResize="1" noEditPoints="1" noAdjustHandles="1" noChangeArrowheads="1" noChangeShapeType="1" noTextEdit="1"/>
              </p:cNvSpPr>
              <p:nvPr/>
            </p:nvSpPr>
            <p:spPr>
              <a:xfrm>
                <a:off x="2467719" y="1833513"/>
                <a:ext cx="1942807" cy="392993"/>
              </a:xfrm>
              <a:prstGeom prst="rect">
                <a:avLst/>
              </a:prstGeom>
              <a:blipFill>
                <a:blip r:embed="rId5"/>
                <a:stretch>
                  <a:fillRect/>
                </a:stretch>
              </a:blipFill>
            </p:spPr>
            <p:txBody>
              <a:bodyPr/>
              <a:lstStyle/>
              <a:p>
                <a:r>
                  <a:rPr lang="en-IL">
                    <a:noFill/>
                  </a:rPr>
                  <a:t> </a:t>
                </a:r>
              </a:p>
            </p:txBody>
          </p:sp>
        </mc:Fallback>
      </mc:AlternateContent>
      <p:sp>
        <p:nvSpPr>
          <p:cNvPr id="18" name="חץ: ימינה 17">
            <a:extLst>
              <a:ext uri="{FF2B5EF4-FFF2-40B4-BE49-F238E27FC236}">
                <a16:creationId xmlns:a16="http://schemas.microsoft.com/office/drawing/2014/main" id="{68B6E071-2372-902D-B6B3-FF5D034515C0}"/>
              </a:ext>
            </a:extLst>
          </p:cNvPr>
          <p:cNvSpPr/>
          <p:nvPr/>
        </p:nvSpPr>
        <p:spPr>
          <a:xfrm>
            <a:off x="4101865" y="2041321"/>
            <a:ext cx="1076325" cy="24765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9" name="חץ: ימינה 18">
            <a:extLst>
              <a:ext uri="{FF2B5EF4-FFF2-40B4-BE49-F238E27FC236}">
                <a16:creationId xmlns:a16="http://schemas.microsoft.com/office/drawing/2014/main" id="{FD724B74-428A-0FEA-F7F3-CC953478CCF7}"/>
              </a:ext>
            </a:extLst>
          </p:cNvPr>
          <p:cNvSpPr/>
          <p:nvPr/>
        </p:nvSpPr>
        <p:spPr>
          <a:xfrm rot="2473342">
            <a:off x="4988858" y="2628148"/>
            <a:ext cx="2200155" cy="43695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8A31466B-5B5F-D40C-110A-F4A7744DF804}"/>
                  </a:ext>
                </a:extLst>
              </p:cNvPr>
              <p:cNvSpPr txBox="1"/>
              <p:nvPr/>
            </p:nvSpPr>
            <p:spPr>
              <a:xfrm>
                <a:off x="6406715" y="3345542"/>
                <a:ext cx="1942807" cy="3859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𝑛</m:t>
                          </m:r>
                        </m:sub>
                        <m:sup>
                          <m:r>
                            <a:rPr lang="en-GB" b="0" i="1" smtClean="0">
                              <a:latin typeface="Cambria Math" panose="02040503050406030204" pitchFamily="18" charset="0"/>
                            </a:rPr>
                            <m:t>𝑒𝑠𝑐𝑎𝑝𝑒</m:t>
                          </m:r>
                        </m:sup>
                      </m:sSubSup>
                    </m:oMath>
                  </m:oMathPara>
                </a14:m>
                <a:endParaRPr lang="en-IL" dirty="0"/>
              </a:p>
            </p:txBody>
          </p:sp>
        </mc:Choice>
        <mc:Fallback xmlns="">
          <p:sp>
            <p:nvSpPr>
              <p:cNvPr id="20" name="תיבת טקסט 19">
                <a:extLst>
                  <a:ext uri="{FF2B5EF4-FFF2-40B4-BE49-F238E27FC236}">
                    <a16:creationId xmlns:a16="http://schemas.microsoft.com/office/drawing/2014/main" id="{8A31466B-5B5F-D40C-110A-F4A7744DF804}"/>
                  </a:ext>
                </a:extLst>
              </p:cNvPr>
              <p:cNvSpPr txBox="1">
                <a:spLocks noRot="1" noChangeAspect="1" noMove="1" noResize="1" noEditPoints="1" noAdjustHandles="1" noChangeArrowheads="1" noChangeShapeType="1" noTextEdit="1"/>
              </p:cNvSpPr>
              <p:nvPr/>
            </p:nvSpPr>
            <p:spPr>
              <a:xfrm>
                <a:off x="6406715" y="3345542"/>
                <a:ext cx="1942807" cy="385939"/>
              </a:xfrm>
              <a:prstGeom prst="rect">
                <a:avLst/>
              </a:prstGeom>
              <a:blipFill>
                <a:blip r:embed="rId6"/>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2603867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EE65BBA-26AC-CE8A-70F3-DAC9668D0532}"/>
              </a:ext>
            </a:extLst>
          </p:cNvPr>
          <p:cNvPicPr>
            <a:picLocks noChangeAspect="1"/>
          </p:cNvPicPr>
          <p:nvPr/>
        </p:nvPicPr>
        <p:blipFill>
          <a:blip r:embed="rId2"/>
          <a:stretch>
            <a:fillRect/>
          </a:stretch>
        </p:blipFill>
        <p:spPr>
          <a:xfrm>
            <a:off x="2709069" y="485775"/>
            <a:ext cx="7181850" cy="5886450"/>
          </a:xfrm>
          <a:prstGeom prst="rect">
            <a:avLst/>
          </a:prstGeom>
        </p:spPr>
      </p:pic>
    </p:spTree>
    <p:extLst>
      <p:ext uri="{BB962C8B-B14F-4D97-AF65-F5344CB8AC3E}">
        <p14:creationId xmlns:p14="http://schemas.microsoft.com/office/powerpoint/2010/main" val="168528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241135B-5FA8-14AE-1021-C900D3A36E52}"/>
              </a:ext>
            </a:extLst>
          </p:cNvPr>
          <p:cNvPicPr>
            <a:picLocks noChangeAspect="1"/>
          </p:cNvPicPr>
          <p:nvPr/>
        </p:nvPicPr>
        <p:blipFill>
          <a:blip r:embed="rId2"/>
          <a:stretch>
            <a:fillRect/>
          </a:stretch>
        </p:blipFill>
        <p:spPr>
          <a:xfrm>
            <a:off x="0" y="156940"/>
            <a:ext cx="12599988" cy="6544119"/>
          </a:xfrm>
          <a:prstGeom prst="rect">
            <a:avLst/>
          </a:prstGeom>
        </p:spPr>
      </p:pic>
    </p:spTree>
    <p:extLst>
      <p:ext uri="{BB962C8B-B14F-4D97-AF65-F5344CB8AC3E}">
        <p14:creationId xmlns:p14="http://schemas.microsoft.com/office/powerpoint/2010/main" val="3519891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6357C25-B5F8-966F-FCF5-A1E63E46106F}"/>
              </a:ext>
            </a:extLst>
          </p:cNvPr>
          <p:cNvPicPr>
            <a:picLocks noChangeAspect="1"/>
          </p:cNvPicPr>
          <p:nvPr/>
        </p:nvPicPr>
        <p:blipFill>
          <a:blip r:embed="rId2"/>
          <a:stretch>
            <a:fillRect/>
          </a:stretch>
        </p:blipFill>
        <p:spPr>
          <a:xfrm>
            <a:off x="0" y="208128"/>
            <a:ext cx="12599988" cy="6441744"/>
          </a:xfrm>
          <a:prstGeom prst="rect">
            <a:avLst/>
          </a:prstGeom>
        </p:spPr>
      </p:pic>
    </p:spTree>
    <p:extLst>
      <p:ext uri="{BB962C8B-B14F-4D97-AF65-F5344CB8AC3E}">
        <p14:creationId xmlns:p14="http://schemas.microsoft.com/office/powerpoint/2010/main" val="26292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תמונה 20">
            <a:extLst>
              <a:ext uri="{FF2B5EF4-FFF2-40B4-BE49-F238E27FC236}">
                <a16:creationId xmlns:a16="http://schemas.microsoft.com/office/drawing/2014/main" id="{1995C3EF-EC67-03B7-1433-2DAE57C6BBFA}"/>
              </a:ext>
            </a:extLst>
          </p:cNvPr>
          <p:cNvPicPr>
            <a:picLocks noChangeAspect="1"/>
          </p:cNvPicPr>
          <p:nvPr/>
        </p:nvPicPr>
        <p:blipFill>
          <a:blip r:embed="rId2"/>
          <a:stretch>
            <a:fillRect/>
          </a:stretch>
        </p:blipFill>
        <p:spPr>
          <a:xfrm>
            <a:off x="0" y="288911"/>
            <a:ext cx="12599988" cy="6569089"/>
          </a:xfrm>
          <a:prstGeom prst="rect">
            <a:avLst/>
          </a:prstGeom>
        </p:spPr>
      </p:pic>
      <p:sp>
        <p:nvSpPr>
          <p:cNvPr id="6" name="מלבן 5">
            <a:extLst>
              <a:ext uri="{FF2B5EF4-FFF2-40B4-BE49-F238E27FC236}">
                <a16:creationId xmlns:a16="http://schemas.microsoft.com/office/drawing/2014/main" id="{A3EE48C3-9DE5-BE8C-D384-6B06AF752D10}"/>
              </a:ext>
            </a:extLst>
          </p:cNvPr>
          <p:cNvSpPr/>
          <p:nvPr/>
        </p:nvSpPr>
        <p:spPr>
          <a:xfrm>
            <a:off x="5029200" y="1143000"/>
            <a:ext cx="5291137" cy="206601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תיבת טקסט 6">
            <a:extLst>
              <a:ext uri="{FF2B5EF4-FFF2-40B4-BE49-F238E27FC236}">
                <a16:creationId xmlns:a16="http://schemas.microsoft.com/office/drawing/2014/main" id="{7B94336A-6220-AD9B-EEDC-E34F563FF12F}"/>
              </a:ext>
            </a:extLst>
          </p:cNvPr>
          <p:cNvSpPr txBox="1"/>
          <p:nvPr/>
        </p:nvSpPr>
        <p:spPr>
          <a:xfrm>
            <a:off x="8040752" y="1745248"/>
            <a:ext cx="1825248" cy="707886"/>
          </a:xfrm>
          <a:prstGeom prst="rect">
            <a:avLst/>
          </a:prstGeom>
          <a:noFill/>
        </p:spPr>
        <p:txBody>
          <a:bodyPr wrap="square" rtlCol="0">
            <a:spAutoFit/>
          </a:bodyPr>
          <a:lstStyle/>
          <a:p>
            <a:r>
              <a:rPr lang="en-GB" sz="4000" dirty="0"/>
              <a:t>LAr</a:t>
            </a:r>
            <a:endParaRPr lang="en-IL" sz="4000" dirty="0"/>
          </a:p>
        </p:txBody>
      </p:sp>
      <p:sp>
        <p:nvSpPr>
          <p:cNvPr id="8" name="חץ: ימינה 7">
            <a:extLst>
              <a:ext uri="{FF2B5EF4-FFF2-40B4-BE49-F238E27FC236}">
                <a16:creationId xmlns:a16="http://schemas.microsoft.com/office/drawing/2014/main" id="{67264C04-1B16-C597-9AF9-E7D881B1DC4C}"/>
              </a:ext>
            </a:extLst>
          </p:cNvPr>
          <p:cNvSpPr/>
          <p:nvPr/>
        </p:nvSpPr>
        <p:spPr>
          <a:xfrm>
            <a:off x="5029200" y="2072807"/>
            <a:ext cx="1076325" cy="24765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חץ: ימינה 8">
            <a:extLst>
              <a:ext uri="{FF2B5EF4-FFF2-40B4-BE49-F238E27FC236}">
                <a16:creationId xmlns:a16="http://schemas.microsoft.com/office/drawing/2014/main" id="{00FA6C90-D843-69DE-DB42-C5E36D8773D1}"/>
              </a:ext>
            </a:extLst>
          </p:cNvPr>
          <p:cNvSpPr/>
          <p:nvPr/>
        </p:nvSpPr>
        <p:spPr>
          <a:xfrm rot="18766705">
            <a:off x="6043764" y="1819140"/>
            <a:ext cx="692198" cy="25035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חץ: ימינה 9">
            <a:extLst>
              <a:ext uri="{FF2B5EF4-FFF2-40B4-BE49-F238E27FC236}">
                <a16:creationId xmlns:a16="http://schemas.microsoft.com/office/drawing/2014/main" id="{91F65DDC-BB22-0EAD-A190-6E94F7C3F304}"/>
              </a:ext>
            </a:extLst>
          </p:cNvPr>
          <p:cNvSpPr/>
          <p:nvPr/>
        </p:nvSpPr>
        <p:spPr>
          <a:xfrm rot="942981">
            <a:off x="6098562" y="2340260"/>
            <a:ext cx="962295" cy="21152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E2500E52-B76E-44B6-A451-48E06F4ECF3E}"/>
                  </a:ext>
                </a:extLst>
              </p:cNvPr>
              <p:cNvSpPr txBox="1"/>
              <p:nvPr/>
            </p:nvSpPr>
            <p:spPr>
              <a:xfrm>
                <a:off x="5025203" y="1712678"/>
                <a:ext cx="1246789" cy="369332"/>
              </a:xfrm>
              <a:prstGeom prst="rect">
                <a:avLst/>
              </a:prstGeom>
              <a:noFill/>
            </p:spPr>
            <p:txBody>
              <a:bodyPr wrap="square" rtlCol="0">
                <a:spAutoFit/>
              </a:bodyPr>
              <a:lstStyle/>
              <a:p>
                <a:r>
                  <a:rPr lang="en-GB" dirty="0"/>
                  <a:t>Primary </a:t>
                </a:r>
                <a14:m>
                  <m:oMath xmlns:m="http://schemas.openxmlformats.org/officeDocument/2006/math">
                    <m:r>
                      <a:rPr lang="en-GB" b="0" i="1" smtClean="0">
                        <a:latin typeface="Cambria Math" panose="02040503050406030204" pitchFamily="18" charset="0"/>
                      </a:rPr>
                      <m:t>𝑛</m:t>
                    </m:r>
                  </m:oMath>
                </a14:m>
                <a:endParaRPr lang="en-IL" dirty="0"/>
              </a:p>
            </p:txBody>
          </p:sp>
        </mc:Choice>
        <mc:Fallback xmlns="">
          <p:sp>
            <p:nvSpPr>
              <p:cNvPr id="11" name="תיבת טקסט 10">
                <a:extLst>
                  <a:ext uri="{FF2B5EF4-FFF2-40B4-BE49-F238E27FC236}">
                    <a16:creationId xmlns:a16="http://schemas.microsoft.com/office/drawing/2014/main" id="{E2500E52-B76E-44B6-A451-48E06F4ECF3E}"/>
                  </a:ext>
                </a:extLst>
              </p:cNvPr>
              <p:cNvSpPr txBox="1">
                <a:spLocks noRot="1" noChangeAspect="1" noMove="1" noResize="1" noEditPoints="1" noAdjustHandles="1" noChangeArrowheads="1" noChangeShapeType="1" noTextEdit="1"/>
              </p:cNvSpPr>
              <p:nvPr/>
            </p:nvSpPr>
            <p:spPr>
              <a:xfrm>
                <a:off x="5025203" y="1712678"/>
                <a:ext cx="1246789" cy="369332"/>
              </a:xfrm>
              <a:prstGeom prst="rect">
                <a:avLst/>
              </a:prstGeom>
              <a:blipFill>
                <a:blip r:embed="rId3"/>
                <a:stretch>
                  <a:fillRect l="-3902" t="-9836" b="-2459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EC81E79F-2705-893B-0BDB-6FF5EBFB3383}"/>
                  </a:ext>
                </a:extLst>
              </p:cNvPr>
              <p:cNvSpPr txBox="1"/>
              <p:nvPr/>
            </p:nvSpPr>
            <p:spPr>
              <a:xfrm>
                <a:off x="6052151" y="1294602"/>
                <a:ext cx="524861" cy="646331"/>
              </a:xfrm>
              <a:prstGeom prst="rect">
                <a:avLst/>
              </a:prstGeom>
              <a:noFill/>
            </p:spPr>
            <p:txBody>
              <a:bodyPr wrap="square" rtlCol="0">
                <a:spAutoFit/>
              </a:bodyPr>
              <a:lstStyle/>
              <a:p>
                <a:endParaRPr lang="en-GB" dirty="0"/>
              </a:p>
              <a:p>
                <a:r>
                  <a:rPr lang="en-GB" dirty="0"/>
                  <a:t> </a:t>
                </a:r>
                <a14:m>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oMath>
                </a14:m>
                <a:endParaRPr lang="en-IL" dirty="0"/>
              </a:p>
            </p:txBody>
          </p:sp>
        </mc:Choice>
        <mc:Fallback xmlns="">
          <p:sp>
            <p:nvSpPr>
              <p:cNvPr id="12" name="תיבת טקסט 11">
                <a:extLst>
                  <a:ext uri="{FF2B5EF4-FFF2-40B4-BE49-F238E27FC236}">
                    <a16:creationId xmlns:a16="http://schemas.microsoft.com/office/drawing/2014/main" id="{EC81E79F-2705-893B-0BDB-6FF5EBFB3383}"/>
                  </a:ext>
                </a:extLst>
              </p:cNvPr>
              <p:cNvSpPr txBox="1">
                <a:spLocks noRot="1" noChangeAspect="1" noMove="1" noResize="1" noEditPoints="1" noAdjustHandles="1" noChangeArrowheads="1" noChangeShapeType="1" noTextEdit="1"/>
              </p:cNvSpPr>
              <p:nvPr/>
            </p:nvSpPr>
            <p:spPr>
              <a:xfrm>
                <a:off x="6052151" y="1294602"/>
                <a:ext cx="524861" cy="646331"/>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BCE1AC0E-43D0-B2B8-4CBA-24336EFE5886}"/>
                  </a:ext>
                </a:extLst>
              </p:cNvPr>
              <p:cNvSpPr txBox="1"/>
              <p:nvPr/>
            </p:nvSpPr>
            <p:spPr>
              <a:xfrm rot="874658">
                <a:off x="6259227" y="1868231"/>
                <a:ext cx="1585224" cy="615553"/>
              </a:xfrm>
              <a:prstGeom prst="rect">
                <a:avLst/>
              </a:prstGeom>
              <a:noFill/>
            </p:spPr>
            <p:txBody>
              <a:bodyPr wrap="square" rtlCol="0">
                <a:spAutoFit/>
              </a:bodyPr>
              <a:lstStyle/>
              <a:p>
                <a:endParaRPr lang="en-GB" dirty="0"/>
              </a:p>
              <a:p>
                <a:r>
                  <a:rPr lang="en-GB" sz="1600" dirty="0"/>
                  <a:t> </a:t>
                </a:r>
                <a14:m>
                  <m:oMath xmlns:m="http://schemas.openxmlformats.org/officeDocument/2006/math">
                    <m:r>
                      <a:rPr lang="en-GB" sz="1600" b="0" i="1" smtClean="0">
                        <a:latin typeface="Cambria Math" panose="02040503050406030204" pitchFamily="18" charset="0"/>
                      </a:rPr>
                      <m:t>𝑠𝑒𝑐𝑜𝑛𝑑𝑎𝑟𝑦</m:t>
                    </m:r>
                    <m:r>
                      <a:rPr lang="en-GB" sz="1600" b="0" i="1" smtClean="0">
                        <a:latin typeface="Cambria Math" panose="02040503050406030204" pitchFamily="18" charset="0"/>
                      </a:rPr>
                      <m:t> </m:t>
                    </m:r>
                    <m:r>
                      <a:rPr lang="en-GB" sz="1600" b="0" i="1" smtClean="0">
                        <a:latin typeface="Cambria Math" panose="02040503050406030204" pitchFamily="18" charset="0"/>
                      </a:rPr>
                      <m:t>𝛾</m:t>
                    </m:r>
                  </m:oMath>
                </a14:m>
                <a:endParaRPr lang="en-IL" sz="1600" dirty="0"/>
              </a:p>
            </p:txBody>
          </p:sp>
        </mc:Choice>
        <mc:Fallback xmlns="">
          <p:sp>
            <p:nvSpPr>
              <p:cNvPr id="13" name="תיבת טקסט 12">
                <a:extLst>
                  <a:ext uri="{FF2B5EF4-FFF2-40B4-BE49-F238E27FC236}">
                    <a16:creationId xmlns:a16="http://schemas.microsoft.com/office/drawing/2014/main" id="{BCE1AC0E-43D0-B2B8-4CBA-24336EFE5886}"/>
                  </a:ext>
                </a:extLst>
              </p:cNvPr>
              <p:cNvSpPr txBox="1">
                <a:spLocks noRot="1" noChangeAspect="1" noMove="1" noResize="1" noEditPoints="1" noAdjustHandles="1" noChangeArrowheads="1" noChangeShapeType="1" noTextEdit="1"/>
              </p:cNvSpPr>
              <p:nvPr/>
            </p:nvSpPr>
            <p:spPr>
              <a:xfrm rot="874658">
                <a:off x="6259227" y="1868231"/>
                <a:ext cx="1585224" cy="615553"/>
              </a:xfrm>
              <a:prstGeom prst="rect">
                <a:avLst/>
              </a:prstGeom>
              <a:blipFill>
                <a:blip r:embed="rId5"/>
                <a:stretch>
                  <a:fillRect/>
                </a:stretch>
              </a:blipFill>
            </p:spPr>
            <p:txBody>
              <a:bodyPr/>
              <a:lstStyle/>
              <a:p>
                <a:r>
                  <a:rPr lang="en-IL">
                    <a:noFill/>
                  </a:rPr>
                  <a:t> </a:t>
                </a:r>
              </a:p>
            </p:txBody>
          </p:sp>
        </mc:Fallback>
      </mc:AlternateContent>
      <p:sp>
        <p:nvSpPr>
          <p:cNvPr id="14" name="אליפסה 13">
            <a:extLst>
              <a:ext uri="{FF2B5EF4-FFF2-40B4-BE49-F238E27FC236}">
                <a16:creationId xmlns:a16="http://schemas.microsoft.com/office/drawing/2014/main" id="{88C0F8D7-5205-063D-7DFC-ED49E8EA7C02}"/>
              </a:ext>
            </a:extLst>
          </p:cNvPr>
          <p:cNvSpPr/>
          <p:nvPr/>
        </p:nvSpPr>
        <p:spPr>
          <a:xfrm>
            <a:off x="5981700" y="2082010"/>
            <a:ext cx="290292" cy="273659"/>
          </a:xfrm>
          <a:prstGeom prst="ellipse">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 name="מחבר חץ ישר 15">
            <a:extLst>
              <a:ext uri="{FF2B5EF4-FFF2-40B4-BE49-F238E27FC236}">
                <a16:creationId xmlns:a16="http://schemas.microsoft.com/office/drawing/2014/main" id="{89264907-093D-42BD-E61E-4C5B30C61F9A}"/>
              </a:ext>
            </a:extLst>
          </p:cNvPr>
          <p:cNvCxnSpPr/>
          <p:nvPr/>
        </p:nvCxnSpPr>
        <p:spPr>
          <a:xfrm flipV="1">
            <a:off x="5791200" y="2355669"/>
            <a:ext cx="260951" cy="5208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44A7818E-E521-375F-3C92-55EE27BE521D}"/>
                  </a:ext>
                </a:extLst>
              </p:cNvPr>
              <p:cNvSpPr txBox="1"/>
              <p:nvPr/>
            </p:nvSpPr>
            <p:spPr>
              <a:xfrm>
                <a:off x="5019675" y="2848588"/>
                <a:ext cx="15430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𝑛</m:t>
                              </m:r>
                            </m:e>
                            <m:sup>
                              <m:r>
                                <a:rPr lang="en-GB" b="0" i="1" smtClean="0">
                                  <a:latin typeface="Cambria Math" panose="02040503050406030204" pitchFamily="18" charset="0"/>
                                </a:rPr>
                                <m:t>′</m:t>
                              </m:r>
                            </m:sup>
                          </m:sSup>
                        </m:e>
                      </m:d>
                      <m:r>
                        <a:rPr lang="en-GB" b="0" i="1" smtClean="0">
                          <a:latin typeface="Cambria Math" panose="02040503050406030204" pitchFamily="18" charset="0"/>
                        </a:rPr>
                        <m:t>𝑣𝑒𝑟𝑡𝑒𝑥</m:t>
                      </m:r>
                    </m:oMath>
                  </m:oMathPara>
                </a14:m>
                <a:endParaRPr lang="en-IL" dirty="0"/>
              </a:p>
            </p:txBody>
          </p:sp>
        </mc:Choice>
        <mc:Fallback xmlns="">
          <p:sp>
            <p:nvSpPr>
              <p:cNvPr id="17" name="תיבת טקסט 16">
                <a:extLst>
                  <a:ext uri="{FF2B5EF4-FFF2-40B4-BE49-F238E27FC236}">
                    <a16:creationId xmlns:a16="http://schemas.microsoft.com/office/drawing/2014/main" id="{44A7818E-E521-375F-3C92-55EE27BE521D}"/>
                  </a:ext>
                </a:extLst>
              </p:cNvPr>
              <p:cNvSpPr txBox="1">
                <a:spLocks noRot="1" noChangeAspect="1" noMove="1" noResize="1" noEditPoints="1" noAdjustHandles="1" noChangeArrowheads="1" noChangeShapeType="1" noTextEdit="1"/>
              </p:cNvSpPr>
              <p:nvPr/>
            </p:nvSpPr>
            <p:spPr>
              <a:xfrm>
                <a:off x="5019675" y="2848588"/>
                <a:ext cx="1543050" cy="369332"/>
              </a:xfrm>
              <a:prstGeom prst="rect">
                <a:avLst/>
              </a:prstGeom>
              <a:blipFill>
                <a:blip r:embed="rId6"/>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3466364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C2F95E2-AAC1-7963-9451-34990FBC5393}"/>
              </a:ext>
            </a:extLst>
          </p:cNvPr>
          <p:cNvPicPr>
            <a:picLocks noChangeAspect="1"/>
          </p:cNvPicPr>
          <p:nvPr/>
        </p:nvPicPr>
        <p:blipFill>
          <a:blip r:embed="rId2"/>
          <a:stretch>
            <a:fillRect/>
          </a:stretch>
        </p:blipFill>
        <p:spPr>
          <a:xfrm>
            <a:off x="0" y="179571"/>
            <a:ext cx="12599988" cy="6498857"/>
          </a:xfrm>
          <a:prstGeom prst="rect">
            <a:avLst/>
          </a:prstGeom>
        </p:spPr>
      </p:pic>
      <p:pic>
        <p:nvPicPr>
          <p:cNvPr id="7" name="תמונה 6">
            <a:extLst>
              <a:ext uri="{FF2B5EF4-FFF2-40B4-BE49-F238E27FC236}">
                <a16:creationId xmlns:a16="http://schemas.microsoft.com/office/drawing/2014/main" id="{4D52A7AD-DEED-7792-D8AD-02E1E4717F13}"/>
              </a:ext>
            </a:extLst>
          </p:cNvPr>
          <p:cNvPicPr>
            <a:picLocks noChangeAspect="1"/>
          </p:cNvPicPr>
          <p:nvPr/>
        </p:nvPicPr>
        <p:blipFill>
          <a:blip r:embed="rId3"/>
          <a:stretch>
            <a:fillRect/>
          </a:stretch>
        </p:blipFill>
        <p:spPr>
          <a:xfrm>
            <a:off x="5718969" y="990600"/>
            <a:ext cx="5314950" cy="2133600"/>
          </a:xfrm>
          <a:prstGeom prst="rect">
            <a:avLst/>
          </a:prstGeom>
        </p:spPr>
      </p:pic>
    </p:spTree>
    <p:extLst>
      <p:ext uri="{BB962C8B-B14F-4D97-AF65-F5344CB8AC3E}">
        <p14:creationId xmlns:p14="http://schemas.microsoft.com/office/powerpoint/2010/main" val="3023277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C7863042-CAB3-68CC-080E-5337ED2904CA}"/>
              </a:ext>
            </a:extLst>
          </p:cNvPr>
          <p:cNvPicPr>
            <a:picLocks noChangeAspect="1"/>
          </p:cNvPicPr>
          <p:nvPr/>
        </p:nvPicPr>
        <p:blipFill>
          <a:blip r:embed="rId2"/>
          <a:stretch>
            <a:fillRect/>
          </a:stretch>
        </p:blipFill>
        <p:spPr>
          <a:xfrm>
            <a:off x="2012" y="173255"/>
            <a:ext cx="12568157" cy="6525927"/>
          </a:xfrm>
          <a:prstGeom prst="rect">
            <a:avLst/>
          </a:prstGeom>
        </p:spPr>
      </p:pic>
    </p:spTree>
    <p:extLst>
      <p:ext uri="{BB962C8B-B14F-4D97-AF65-F5344CB8AC3E}">
        <p14:creationId xmlns:p14="http://schemas.microsoft.com/office/powerpoint/2010/main" val="2515546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C9135C75-BEEA-CA1C-2C68-AB654136257F}"/>
              </a:ext>
            </a:extLst>
          </p:cNvPr>
          <p:cNvPicPr>
            <a:picLocks noChangeAspect="1"/>
          </p:cNvPicPr>
          <p:nvPr/>
        </p:nvPicPr>
        <p:blipFill>
          <a:blip r:embed="rId2"/>
          <a:stretch>
            <a:fillRect/>
          </a:stretch>
        </p:blipFill>
        <p:spPr>
          <a:xfrm>
            <a:off x="0" y="913657"/>
            <a:ext cx="6749955" cy="3523589"/>
          </a:xfrm>
          <a:prstGeom prst="rect">
            <a:avLst/>
          </a:prstGeom>
        </p:spPr>
      </p:pic>
      <p:pic>
        <p:nvPicPr>
          <p:cNvPr id="8" name="תמונה 7">
            <a:extLst>
              <a:ext uri="{FF2B5EF4-FFF2-40B4-BE49-F238E27FC236}">
                <a16:creationId xmlns:a16="http://schemas.microsoft.com/office/drawing/2014/main" id="{F8646D3B-9F40-10BC-CD22-8810D3A3242D}"/>
              </a:ext>
            </a:extLst>
          </p:cNvPr>
          <p:cNvPicPr>
            <a:picLocks noChangeAspect="1"/>
          </p:cNvPicPr>
          <p:nvPr/>
        </p:nvPicPr>
        <p:blipFill>
          <a:blip r:embed="rId3"/>
          <a:stretch>
            <a:fillRect/>
          </a:stretch>
        </p:blipFill>
        <p:spPr>
          <a:xfrm>
            <a:off x="6844519" y="75827"/>
            <a:ext cx="5677947" cy="4361420"/>
          </a:xfrm>
          <a:prstGeom prst="rect">
            <a:avLst/>
          </a:prstGeom>
        </p:spPr>
      </p:pic>
    </p:spTree>
    <p:extLst>
      <p:ext uri="{BB962C8B-B14F-4D97-AF65-F5344CB8AC3E}">
        <p14:creationId xmlns:p14="http://schemas.microsoft.com/office/powerpoint/2010/main" val="2332989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D0888DB6-5121-21A0-4338-561995C0411C}"/>
              </a:ext>
            </a:extLst>
          </p:cNvPr>
          <p:cNvPicPr>
            <a:picLocks noChangeAspect="1"/>
          </p:cNvPicPr>
          <p:nvPr/>
        </p:nvPicPr>
        <p:blipFill>
          <a:blip r:embed="rId2"/>
          <a:stretch>
            <a:fillRect/>
          </a:stretch>
        </p:blipFill>
        <p:spPr>
          <a:xfrm>
            <a:off x="1974229" y="0"/>
            <a:ext cx="8669739" cy="6858000"/>
          </a:xfrm>
          <a:prstGeom prst="rect">
            <a:avLst/>
          </a:prstGeom>
        </p:spPr>
      </p:pic>
    </p:spTree>
    <p:extLst>
      <p:ext uri="{BB962C8B-B14F-4D97-AF65-F5344CB8AC3E}">
        <p14:creationId xmlns:p14="http://schemas.microsoft.com/office/powerpoint/2010/main" val="2471068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C7EB6F63-D582-A0D6-7484-55A796DC927A}"/>
              </a:ext>
            </a:extLst>
          </p:cNvPr>
          <p:cNvPicPr>
            <a:picLocks noChangeAspect="1"/>
          </p:cNvPicPr>
          <p:nvPr/>
        </p:nvPicPr>
        <p:blipFill>
          <a:blip r:embed="rId2"/>
          <a:stretch>
            <a:fillRect/>
          </a:stretch>
        </p:blipFill>
        <p:spPr>
          <a:xfrm>
            <a:off x="0" y="137159"/>
            <a:ext cx="12585509" cy="6583681"/>
          </a:xfrm>
          <a:prstGeom prst="rect">
            <a:avLst/>
          </a:prstGeom>
        </p:spPr>
      </p:pic>
    </p:spTree>
    <p:extLst>
      <p:ext uri="{BB962C8B-B14F-4D97-AF65-F5344CB8AC3E}">
        <p14:creationId xmlns:p14="http://schemas.microsoft.com/office/powerpoint/2010/main" val="2417553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תרשים 3">
            <a:extLst>
              <a:ext uri="{FF2B5EF4-FFF2-40B4-BE49-F238E27FC236}">
                <a16:creationId xmlns:a16="http://schemas.microsoft.com/office/drawing/2014/main" id="{7EA56DCD-4CED-F353-03D1-CF142CFD3D6D}"/>
              </a:ext>
            </a:extLst>
          </p:cNvPr>
          <p:cNvGraphicFramePr/>
          <p:nvPr>
            <p:extLst>
              <p:ext uri="{D42A27DB-BD31-4B8C-83A1-F6EECF244321}">
                <p14:modId xmlns:p14="http://schemas.microsoft.com/office/powerpoint/2010/main" val="2631919914"/>
              </p:ext>
            </p:extLst>
          </p:nvPr>
        </p:nvGraphicFramePr>
        <p:xfrm>
          <a:off x="4095282" y="102998"/>
          <a:ext cx="8399992" cy="5599995"/>
        </p:xfrm>
        <a:graphic>
          <a:graphicData uri="http://schemas.openxmlformats.org/drawingml/2006/chart">
            <c:chart xmlns:c="http://schemas.openxmlformats.org/drawingml/2006/chart" xmlns:r="http://schemas.openxmlformats.org/officeDocument/2006/relationships" r:id="rId2"/>
          </a:graphicData>
        </a:graphic>
      </p:graphicFrame>
      <p:pic>
        <p:nvPicPr>
          <p:cNvPr id="5" name="תמונה 4">
            <a:extLst>
              <a:ext uri="{FF2B5EF4-FFF2-40B4-BE49-F238E27FC236}">
                <a16:creationId xmlns:a16="http://schemas.microsoft.com/office/drawing/2014/main" id="{2A11A047-67F4-297C-776C-A8A470216E95}"/>
              </a:ext>
            </a:extLst>
          </p:cNvPr>
          <p:cNvPicPr>
            <a:picLocks noChangeAspect="1"/>
          </p:cNvPicPr>
          <p:nvPr/>
        </p:nvPicPr>
        <p:blipFill rotWithShape="1">
          <a:blip r:embed="rId3"/>
          <a:srcRect l="45483" t="982" r="46129"/>
          <a:stretch/>
        </p:blipFill>
        <p:spPr>
          <a:xfrm>
            <a:off x="4527025" y="380487"/>
            <a:ext cx="630622" cy="3516213"/>
          </a:xfrm>
          <a:prstGeom prst="rect">
            <a:avLst/>
          </a:prstGeom>
        </p:spPr>
      </p:pic>
      <p:cxnSp>
        <p:nvCxnSpPr>
          <p:cNvPr id="7" name="מחבר חץ ישר 6">
            <a:extLst>
              <a:ext uri="{FF2B5EF4-FFF2-40B4-BE49-F238E27FC236}">
                <a16:creationId xmlns:a16="http://schemas.microsoft.com/office/drawing/2014/main" id="{9D091B3D-36B2-1A41-C3FE-347914C62217}"/>
              </a:ext>
            </a:extLst>
          </p:cNvPr>
          <p:cNvCxnSpPr/>
          <p:nvPr/>
        </p:nvCxnSpPr>
        <p:spPr>
          <a:xfrm>
            <a:off x="3652441" y="1672113"/>
            <a:ext cx="76957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תיבת טקסט 7">
            <a:extLst>
              <a:ext uri="{FF2B5EF4-FFF2-40B4-BE49-F238E27FC236}">
                <a16:creationId xmlns:a16="http://schemas.microsoft.com/office/drawing/2014/main" id="{106DED2B-673F-F83E-C92A-1DC26BC1B005}"/>
              </a:ext>
            </a:extLst>
          </p:cNvPr>
          <p:cNvSpPr txBox="1"/>
          <p:nvPr/>
        </p:nvSpPr>
        <p:spPr>
          <a:xfrm>
            <a:off x="3517688" y="1302781"/>
            <a:ext cx="1039086" cy="369332"/>
          </a:xfrm>
          <a:prstGeom prst="rect">
            <a:avLst/>
          </a:prstGeom>
          <a:noFill/>
        </p:spPr>
        <p:txBody>
          <a:bodyPr wrap="square" rtlCol="0">
            <a:spAutoFit/>
          </a:bodyPr>
          <a:lstStyle/>
          <a:p>
            <a:r>
              <a:rPr lang="en-GB" dirty="0"/>
              <a:t>neutron</a:t>
            </a:r>
            <a:endParaRPr lang="en-IL" dirty="0"/>
          </a:p>
        </p:txBody>
      </p:sp>
      <p:sp>
        <p:nvSpPr>
          <p:cNvPr id="9" name="תיבת טקסט 8">
            <a:extLst>
              <a:ext uri="{FF2B5EF4-FFF2-40B4-BE49-F238E27FC236}">
                <a16:creationId xmlns:a16="http://schemas.microsoft.com/office/drawing/2014/main" id="{6C757218-5C45-CD45-1E9D-F384283FEF88}"/>
              </a:ext>
            </a:extLst>
          </p:cNvPr>
          <p:cNvSpPr txBox="1"/>
          <p:nvPr/>
        </p:nvSpPr>
        <p:spPr>
          <a:xfrm>
            <a:off x="5738034" y="4489419"/>
            <a:ext cx="1039086" cy="369332"/>
          </a:xfrm>
          <a:prstGeom prst="rect">
            <a:avLst/>
          </a:prstGeom>
          <a:noFill/>
        </p:spPr>
        <p:txBody>
          <a:bodyPr wrap="square" rtlCol="0">
            <a:spAutoFit/>
          </a:bodyPr>
          <a:lstStyle/>
          <a:p>
            <a:r>
              <a:rPr lang="en-GB" dirty="0"/>
              <a:t>50 mm</a:t>
            </a:r>
            <a:endParaRPr lang="en-IL" dirty="0"/>
          </a:p>
        </p:txBody>
      </p:sp>
      <p:pic>
        <p:nvPicPr>
          <p:cNvPr id="11" name="תמונה 10">
            <a:extLst>
              <a:ext uri="{FF2B5EF4-FFF2-40B4-BE49-F238E27FC236}">
                <a16:creationId xmlns:a16="http://schemas.microsoft.com/office/drawing/2014/main" id="{979DAFB7-FBDF-196F-B0C8-5F24C0283564}"/>
              </a:ext>
            </a:extLst>
          </p:cNvPr>
          <p:cNvPicPr>
            <a:picLocks noChangeAspect="1"/>
          </p:cNvPicPr>
          <p:nvPr/>
        </p:nvPicPr>
        <p:blipFill>
          <a:blip r:embed="rId4"/>
          <a:stretch>
            <a:fillRect/>
          </a:stretch>
        </p:blipFill>
        <p:spPr>
          <a:xfrm>
            <a:off x="162970" y="3964077"/>
            <a:ext cx="4883119" cy="2754985"/>
          </a:xfrm>
          <a:prstGeom prst="rect">
            <a:avLst/>
          </a:prstGeom>
        </p:spPr>
      </p:pic>
      <p:graphicFrame>
        <p:nvGraphicFramePr>
          <p:cNvPr id="12" name="תרשים 11">
            <a:extLst>
              <a:ext uri="{FF2B5EF4-FFF2-40B4-BE49-F238E27FC236}">
                <a16:creationId xmlns:a16="http://schemas.microsoft.com/office/drawing/2014/main" id="{92FFC723-4C4F-A162-7526-D14572869B19}"/>
              </a:ext>
            </a:extLst>
          </p:cNvPr>
          <p:cNvGraphicFramePr/>
          <p:nvPr>
            <p:extLst>
              <p:ext uri="{D42A27DB-BD31-4B8C-83A1-F6EECF244321}">
                <p14:modId xmlns:p14="http://schemas.microsoft.com/office/powerpoint/2010/main" val="3003713401"/>
              </p:ext>
            </p:extLst>
          </p:nvPr>
        </p:nvGraphicFramePr>
        <p:xfrm>
          <a:off x="-723928" y="635278"/>
          <a:ext cx="4112936" cy="3021419"/>
        </p:xfrm>
        <a:graphic>
          <a:graphicData uri="http://schemas.openxmlformats.org/drawingml/2006/chart">
            <c:chart xmlns:c="http://schemas.openxmlformats.org/drawingml/2006/chart" xmlns:r="http://schemas.openxmlformats.org/officeDocument/2006/relationships" r:id="rId5"/>
          </a:graphicData>
        </a:graphic>
      </p:graphicFrame>
      <p:sp>
        <p:nvSpPr>
          <p:cNvPr id="13" name="תיבת טקסט 12">
            <a:extLst>
              <a:ext uri="{FF2B5EF4-FFF2-40B4-BE49-F238E27FC236}">
                <a16:creationId xmlns:a16="http://schemas.microsoft.com/office/drawing/2014/main" id="{6D21A2B4-0F2F-C348-4689-BC21CB735AAB}"/>
              </a:ext>
            </a:extLst>
          </p:cNvPr>
          <p:cNvSpPr txBox="1"/>
          <p:nvPr/>
        </p:nvSpPr>
        <p:spPr>
          <a:xfrm>
            <a:off x="2341877" y="43502"/>
            <a:ext cx="3136367" cy="369332"/>
          </a:xfrm>
          <a:prstGeom prst="rect">
            <a:avLst/>
          </a:prstGeom>
          <a:noFill/>
        </p:spPr>
        <p:txBody>
          <a:bodyPr wrap="square" rtlCol="0">
            <a:spAutoFit/>
          </a:bodyPr>
          <a:lstStyle/>
          <a:p>
            <a:r>
              <a:rPr lang="en-GB" dirty="0" err="1"/>
              <a:t>Creus</a:t>
            </a:r>
            <a:r>
              <a:rPr lang="en-GB" dirty="0"/>
              <a:t> et al. , </a:t>
            </a:r>
            <a:r>
              <a:rPr lang="en-GB" b="0" i="1" dirty="0">
                <a:effectLst/>
                <a:latin typeface="-apple-system"/>
              </a:rPr>
              <a:t>JINST</a:t>
            </a:r>
            <a:r>
              <a:rPr lang="en-GB" b="0" i="0" dirty="0">
                <a:effectLst/>
                <a:latin typeface="-apple-system"/>
              </a:rPr>
              <a:t> 10 (2015)</a:t>
            </a:r>
            <a:r>
              <a:rPr lang="en-GB" dirty="0"/>
              <a:t> </a:t>
            </a:r>
            <a:endParaRPr lang="en-IL" dirty="0"/>
          </a:p>
        </p:txBody>
      </p:sp>
      <p:sp>
        <p:nvSpPr>
          <p:cNvPr id="14" name="תיבת טקסט 13">
            <a:extLst>
              <a:ext uri="{FF2B5EF4-FFF2-40B4-BE49-F238E27FC236}">
                <a16:creationId xmlns:a16="http://schemas.microsoft.com/office/drawing/2014/main" id="{ED110A90-F3E3-3A0C-17EB-F341245637B6}"/>
              </a:ext>
            </a:extLst>
          </p:cNvPr>
          <p:cNvSpPr txBox="1"/>
          <p:nvPr/>
        </p:nvSpPr>
        <p:spPr>
          <a:xfrm>
            <a:off x="5157647" y="242971"/>
            <a:ext cx="1433008" cy="1477328"/>
          </a:xfrm>
          <a:prstGeom prst="rect">
            <a:avLst/>
          </a:prstGeom>
          <a:noFill/>
        </p:spPr>
        <p:txBody>
          <a:bodyPr wrap="square" rtlCol="0">
            <a:spAutoFit/>
          </a:bodyPr>
          <a:lstStyle/>
          <a:p>
            <a:r>
              <a:rPr lang="en-GB" dirty="0"/>
              <a:t>Our geant4 simulation-</a:t>
            </a:r>
          </a:p>
          <a:p>
            <a:r>
              <a:rPr lang="en-GB" dirty="0"/>
              <a:t>Emulating the LAr cell size(roughly)</a:t>
            </a:r>
            <a:endParaRPr lang="en-IL" dirty="0"/>
          </a:p>
        </p:txBody>
      </p:sp>
      <p:pic>
        <p:nvPicPr>
          <p:cNvPr id="16" name="תמונה 15">
            <a:extLst>
              <a:ext uri="{FF2B5EF4-FFF2-40B4-BE49-F238E27FC236}">
                <a16:creationId xmlns:a16="http://schemas.microsoft.com/office/drawing/2014/main" id="{CAC900D1-6A43-58B2-0F37-8654BF24299B}"/>
              </a:ext>
            </a:extLst>
          </p:cNvPr>
          <p:cNvPicPr>
            <a:picLocks noChangeAspect="1"/>
          </p:cNvPicPr>
          <p:nvPr/>
        </p:nvPicPr>
        <p:blipFill>
          <a:blip r:embed="rId6"/>
          <a:stretch>
            <a:fillRect/>
          </a:stretch>
        </p:blipFill>
        <p:spPr>
          <a:xfrm>
            <a:off x="5237798" y="5736682"/>
            <a:ext cx="5473981" cy="768389"/>
          </a:xfrm>
          <a:prstGeom prst="rect">
            <a:avLst/>
          </a:prstGeom>
          <a:effectLst>
            <a:glow rad="139700">
              <a:schemeClr val="accent4">
                <a:satMod val="175000"/>
                <a:alpha val="40000"/>
              </a:schemeClr>
            </a:glow>
          </a:effectLst>
        </p:spPr>
      </p:pic>
      <p:sp>
        <p:nvSpPr>
          <p:cNvPr id="17" name="תיבת טקסט 16">
            <a:extLst>
              <a:ext uri="{FF2B5EF4-FFF2-40B4-BE49-F238E27FC236}">
                <a16:creationId xmlns:a16="http://schemas.microsoft.com/office/drawing/2014/main" id="{303A9A15-9EA2-03F8-D81C-56BCABF32212}"/>
              </a:ext>
            </a:extLst>
          </p:cNvPr>
          <p:cNvSpPr txBox="1"/>
          <p:nvPr/>
        </p:nvSpPr>
        <p:spPr>
          <a:xfrm>
            <a:off x="10903488" y="5779854"/>
            <a:ext cx="1212783" cy="369332"/>
          </a:xfrm>
          <a:prstGeom prst="rect">
            <a:avLst/>
          </a:prstGeom>
          <a:noFill/>
        </p:spPr>
        <p:txBody>
          <a:bodyPr wrap="square" rtlCol="0">
            <a:spAutoFit/>
          </a:bodyPr>
          <a:lstStyle/>
          <a:p>
            <a:r>
              <a:rPr lang="en-GB" dirty="0"/>
              <a:t>?</a:t>
            </a:r>
            <a:endParaRPr lang="en-IL" dirty="0"/>
          </a:p>
        </p:txBody>
      </p:sp>
      <p:sp>
        <p:nvSpPr>
          <p:cNvPr id="18" name="תיבת טקסט 17">
            <a:extLst>
              <a:ext uri="{FF2B5EF4-FFF2-40B4-BE49-F238E27FC236}">
                <a16:creationId xmlns:a16="http://schemas.microsoft.com/office/drawing/2014/main" id="{7DE2C367-B034-B65C-299C-C39B9647E95D}"/>
              </a:ext>
            </a:extLst>
          </p:cNvPr>
          <p:cNvSpPr txBox="1"/>
          <p:nvPr/>
        </p:nvSpPr>
        <p:spPr>
          <a:xfrm>
            <a:off x="10215908" y="31376"/>
            <a:ext cx="2258433" cy="2862322"/>
          </a:xfrm>
          <a:prstGeom prst="rect">
            <a:avLst/>
          </a:prstGeom>
          <a:noFill/>
        </p:spPr>
        <p:txBody>
          <a:bodyPr wrap="square" rtlCol="0">
            <a:spAutoFit/>
          </a:bodyPr>
          <a:lstStyle/>
          <a:p>
            <a:r>
              <a:rPr lang="en-GB" dirty="0"/>
              <a:t>Consequence - </a:t>
            </a:r>
          </a:p>
          <a:p>
            <a:r>
              <a:rPr lang="en-GB" dirty="0"/>
              <a:t>In the paper they neglect inelastic scatters because they use elastic kinematics in order to calculate nucleus recoil, and thus in 17% of events they have an error in their calculations.</a:t>
            </a:r>
            <a:endParaRPr lang="en-IL" dirty="0"/>
          </a:p>
        </p:txBody>
      </p:sp>
    </p:spTree>
    <p:extLst>
      <p:ext uri="{BB962C8B-B14F-4D97-AF65-F5344CB8AC3E}">
        <p14:creationId xmlns:p14="http://schemas.microsoft.com/office/powerpoint/2010/main" val="245947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9309D45-18F4-FB54-D6AB-E8CBBE494364}"/>
              </a:ext>
            </a:extLst>
          </p:cNvPr>
          <p:cNvPicPr>
            <a:picLocks noChangeAspect="1"/>
          </p:cNvPicPr>
          <p:nvPr/>
        </p:nvPicPr>
        <p:blipFill>
          <a:blip r:embed="rId2"/>
          <a:stretch>
            <a:fillRect/>
          </a:stretch>
        </p:blipFill>
        <p:spPr>
          <a:xfrm>
            <a:off x="28139" y="134754"/>
            <a:ext cx="12552884" cy="6583680"/>
          </a:xfrm>
          <a:prstGeom prst="rect">
            <a:avLst/>
          </a:prstGeom>
        </p:spPr>
      </p:pic>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1C7838AB-9D07-497E-861D-7C7ADEAFFAEC}"/>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8" name="תיבת טקסט 7">
                <a:extLst>
                  <a:ext uri="{FF2B5EF4-FFF2-40B4-BE49-F238E27FC236}">
                    <a16:creationId xmlns:a16="http://schemas.microsoft.com/office/drawing/2014/main" id="{1C7838AB-9D07-497E-861D-7C7ADEAFFAEC}"/>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533223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3418777-040A-DD58-0D8A-BC8EFDE8DEA8}"/>
              </a:ext>
            </a:extLst>
          </p:cNvPr>
          <p:cNvPicPr>
            <a:picLocks noChangeAspect="1"/>
          </p:cNvPicPr>
          <p:nvPr/>
        </p:nvPicPr>
        <p:blipFill>
          <a:blip r:embed="rId2"/>
          <a:stretch>
            <a:fillRect/>
          </a:stretch>
        </p:blipFill>
        <p:spPr>
          <a:xfrm>
            <a:off x="6624411" y="606573"/>
            <a:ext cx="5980784" cy="3411856"/>
          </a:xfrm>
          <a:prstGeom prst="rect">
            <a:avLst/>
          </a:prstGeom>
        </p:spPr>
      </p:pic>
      <p:sp>
        <p:nvSpPr>
          <p:cNvPr id="6" name="תיבת טקסט 5">
            <a:extLst>
              <a:ext uri="{FF2B5EF4-FFF2-40B4-BE49-F238E27FC236}">
                <a16:creationId xmlns:a16="http://schemas.microsoft.com/office/drawing/2014/main" id="{F6D405C5-1263-0157-F4F0-D52D6DFD83AE}"/>
              </a:ext>
            </a:extLst>
          </p:cNvPr>
          <p:cNvSpPr txBox="1"/>
          <p:nvPr/>
        </p:nvSpPr>
        <p:spPr>
          <a:xfrm>
            <a:off x="2175310" y="237241"/>
            <a:ext cx="2329314" cy="369332"/>
          </a:xfrm>
          <a:prstGeom prst="rect">
            <a:avLst/>
          </a:prstGeom>
          <a:noFill/>
        </p:spPr>
        <p:txBody>
          <a:bodyPr wrap="square" rtlCol="0">
            <a:spAutoFit/>
          </a:bodyPr>
          <a:lstStyle/>
          <a:p>
            <a:r>
              <a:rPr lang="en-GB" dirty="0"/>
              <a:t>My geant4 simulator</a:t>
            </a:r>
            <a:endParaRPr lang="en-IL" dirty="0"/>
          </a:p>
        </p:txBody>
      </p:sp>
      <p:sp>
        <p:nvSpPr>
          <p:cNvPr id="7" name="תיבת טקסט 6">
            <a:extLst>
              <a:ext uri="{FF2B5EF4-FFF2-40B4-BE49-F238E27FC236}">
                <a16:creationId xmlns:a16="http://schemas.microsoft.com/office/drawing/2014/main" id="{565EDAD4-9AC5-1E5A-74B8-8D73FDD70EB0}"/>
              </a:ext>
            </a:extLst>
          </p:cNvPr>
          <p:cNvSpPr txBox="1"/>
          <p:nvPr/>
        </p:nvSpPr>
        <p:spPr>
          <a:xfrm>
            <a:off x="7765983" y="237241"/>
            <a:ext cx="3907857" cy="369332"/>
          </a:xfrm>
          <a:prstGeom prst="rect">
            <a:avLst/>
          </a:prstGeom>
          <a:noFill/>
        </p:spPr>
        <p:txBody>
          <a:bodyPr wrap="square" rtlCol="0">
            <a:spAutoFit/>
          </a:bodyPr>
          <a:lstStyle/>
          <a:p>
            <a:r>
              <a:rPr lang="en-GB" dirty="0"/>
              <a:t>Article experimental setup</a:t>
            </a:r>
            <a:endParaRPr lang="en-IL" dirty="0"/>
          </a:p>
        </p:txBody>
      </p:sp>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B396E260-8B03-FC04-C7DB-C3F918F7AB65}"/>
                  </a:ext>
                </a:extLst>
              </p:cNvPr>
              <p:cNvSpPr txBox="1"/>
              <p:nvPr/>
            </p:nvSpPr>
            <p:spPr>
              <a:xfrm>
                <a:off x="6624412" y="4215865"/>
                <a:ext cx="5975576" cy="2308324"/>
              </a:xfrm>
              <a:prstGeom prst="rect">
                <a:avLst/>
              </a:prstGeom>
              <a:noFill/>
            </p:spPr>
            <p:txBody>
              <a:bodyPr wrap="square" rtlCol="0">
                <a:spAutoFit/>
              </a:bodyPr>
              <a:lstStyle/>
              <a:p>
                <a:r>
                  <a:rPr lang="en-GB" dirty="0"/>
                  <a:t>in the experiment there is also a 1.5mm aluminium layer around the sensitive volume of LAr, but the effect on the neutrons is minimal(sub percent) </a:t>
                </a:r>
              </a:p>
              <a:p>
                <a:endParaRPr lang="en-GB" dirty="0"/>
              </a:p>
              <a:p>
                <a:r>
                  <a:rPr lang="en-GB" dirty="0"/>
                  <a:t>Also, in reality the beam is collimated into 0.2% 4pi steradians which gives an effective surface area of </a:t>
                </a:r>
                <a14:m>
                  <m:oMath xmlns:m="http://schemas.openxmlformats.org/officeDocument/2006/math">
                    <m:r>
                      <a:rPr lang="en-GB" i="1" dirty="0" smtClean="0">
                        <a:latin typeface="Cambria Math" panose="02040503050406030204" pitchFamily="18" charset="0"/>
                      </a:rPr>
                      <m:t>0.013</m:t>
                    </m:r>
                    <m:r>
                      <a:rPr lang="en-GB" b="0" i="1" dirty="0" smtClean="0">
                        <a:latin typeface="Cambria Math" panose="02040503050406030204" pitchFamily="18" charset="0"/>
                      </a:rPr>
                      <m:t> [</m:t>
                    </m:r>
                    <m:r>
                      <a:rPr lang="en-GB" b="0" i="1" dirty="0" smtClean="0">
                        <a:latin typeface="Cambria Math" panose="02040503050406030204" pitchFamily="18" charset="0"/>
                      </a:rPr>
                      <m:t>𝑐</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𝑚</m:t>
                        </m:r>
                      </m:e>
                      <m:sup>
                        <m:r>
                          <a:rPr lang="en-GB" b="0" i="1" dirty="0" smtClean="0">
                            <a:latin typeface="Cambria Math" panose="02040503050406030204" pitchFamily="18" charset="0"/>
                          </a:rPr>
                          <m:t>2</m:t>
                        </m:r>
                      </m:sup>
                    </m:sSup>
                    <m:r>
                      <a:rPr lang="en-GB" b="0" i="1" dirty="0" smtClean="0">
                        <a:latin typeface="Cambria Math" panose="02040503050406030204" pitchFamily="18" charset="0"/>
                      </a:rPr>
                      <m:t>]</m:t>
                    </m:r>
                  </m:oMath>
                </a14:m>
                <a:r>
                  <a:rPr lang="en-GB" dirty="0"/>
                  <a:t> of neutrons hitting the LAr, and in my simulator I use a pencil beam (0 width)</a:t>
                </a:r>
                <a:endParaRPr lang="en-IL" dirty="0"/>
              </a:p>
            </p:txBody>
          </p:sp>
        </mc:Choice>
        <mc:Fallback xmlns="">
          <p:sp>
            <p:nvSpPr>
              <p:cNvPr id="8" name="תיבת טקסט 7">
                <a:extLst>
                  <a:ext uri="{FF2B5EF4-FFF2-40B4-BE49-F238E27FC236}">
                    <a16:creationId xmlns:a16="http://schemas.microsoft.com/office/drawing/2014/main" id="{B396E260-8B03-FC04-C7DB-C3F918F7AB65}"/>
                  </a:ext>
                </a:extLst>
              </p:cNvPr>
              <p:cNvSpPr txBox="1">
                <a:spLocks noRot="1" noChangeAspect="1" noMove="1" noResize="1" noEditPoints="1" noAdjustHandles="1" noChangeArrowheads="1" noChangeShapeType="1" noTextEdit="1"/>
              </p:cNvSpPr>
              <p:nvPr/>
            </p:nvSpPr>
            <p:spPr>
              <a:xfrm>
                <a:off x="6624412" y="4215865"/>
                <a:ext cx="5975576" cy="2308324"/>
              </a:xfrm>
              <a:prstGeom prst="rect">
                <a:avLst/>
              </a:prstGeom>
              <a:blipFill>
                <a:blip r:embed="rId3"/>
                <a:stretch>
                  <a:fillRect l="-918" t="-1587" r="-816" b="-3439"/>
                </a:stretch>
              </a:blipFill>
            </p:spPr>
            <p:txBody>
              <a:bodyPr/>
              <a:lstStyle/>
              <a:p>
                <a:r>
                  <a:rPr lang="en-IL">
                    <a:noFill/>
                  </a:rPr>
                  <a:t> </a:t>
                </a:r>
              </a:p>
            </p:txBody>
          </p:sp>
        </mc:Fallback>
      </mc:AlternateContent>
      <p:pic>
        <p:nvPicPr>
          <p:cNvPr id="10" name="תמונה 9">
            <a:extLst>
              <a:ext uri="{FF2B5EF4-FFF2-40B4-BE49-F238E27FC236}">
                <a16:creationId xmlns:a16="http://schemas.microsoft.com/office/drawing/2014/main" id="{ABACA538-B3A2-A6A0-5CEE-8357E44D039B}"/>
              </a:ext>
            </a:extLst>
          </p:cNvPr>
          <p:cNvPicPr>
            <a:picLocks noChangeAspect="1"/>
          </p:cNvPicPr>
          <p:nvPr/>
        </p:nvPicPr>
        <p:blipFill>
          <a:blip r:embed="rId4"/>
          <a:stretch>
            <a:fillRect/>
          </a:stretch>
        </p:blipFill>
        <p:spPr>
          <a:xfrm>
            <a:off x="300499" y="962526"/>
            <a:ext cx="6116597" cy="5561663"/>
          </a:xfrm>
          <a:prstGeom prst="rect">
            <a:avLst/>
          </a:prstGeom>
        </p:spPr>
      </p:pic>
      <p:sp>
        <p:nvSpPr>
          <p:cNvPr id="11" name="תיבת טקסט 10">
            <a:extLst>
              <a:ext uri="{FF2B5EF4-FFF2-40B4-BE49-F238E27FC236}">
                <a16:creationId xmlns:a16="http://schemas.microsoft.com/office/drawing/2014/main" id="{790A5E32-57E9-E556-210F-3D8406CA81C2}"/>
              </a:ext>
            </a:extLst>
          </p:cNvPr>
          <p:cNvSpPr txBox="1"/>
          <p:nvPr/>
        </p:nvSpPr>
        <p:spPr>
          <a:xfrm>
            <a:off x="1867302" y="3059668"/>
            <a:ext cx="952901" cy="369332"/>
          </a:xfrm>
          <a:prstGeom prst="rect">
            <a:avLst/>
          </a:prstGeom>
          <a:noFill/>
        </p:spPr>
        <p:txBody>
          <a:bodyPr wrap="square" rtlCol="0">
            <a:spAutoFit/>
          </a:bodyPr>
          <a:lstStyle/>
          <a:p>
            <a:r>
              <a:rPr lang="en-GB" dirty="0"/>
              <a:t>LAr cell</a:t>
            </a:r>
            <a:endParaRPr lang="en-IL" dirty="0"/>
          </a:p>
        </p:txBody>
      </p:sp>
      <p:sp>
        <p:nvSpPr>
          <p:cNvPr id="12" name="תיבת טקסט 11">
            <a:extLst>
              <a:ext uri="{FF2B5EF4-FFF2-40B4-BE49-F238E27FC236}">
                <a16:creationId xmlns:a16="http://schemas.microsoft.com/office/drawing/2014/main" id="{78DAECE0-D6F2-D0B7-3250-5F9077AC8B50}"/>
              </a:ext>
            </a:extLst>
          </p:cNvPr>
          <p:cNvSpPr txBox="1"/>
          <p:nvPr/>
        </p:nvSpPr>
        <p:spPr>
          <a:xfrm>
            <a:off x="3987089" y="4215865"/>
            <a:ext cx="2105702" cy="369332"/>
          </a:xfrm>
          <a:prstGeom prst="rect">
            <a:avLst/>
          </a:prstGeom>
          <a:noFill/>
        </p:spPr>
        <p:txBody>
          <a:bodyPr wrap="square" rtlCol="0">
            <a:spAutoFit/>
          </a:bodyPr>
          <a:lstStyle/>
          <a:p>
            <a:r>
              <a:rPr lang="en-GB" dirty="0"/>
              <a:t>5’’ liquid scintillator</a:t>
            </a:r>
            <a:endParaRPr lang="en-IL" dirty="0"/>
          </a:p>
        </p:txBody>
      </p:sp>
      <p:cxnSp>
        <p:nvCxnSpPr>
          <p:cNvPr id="3" name="מחבר ישר 2">
            <a:extLst>
              <a:ext uri="{FF2B5EF4-FFF2-40B4-BE49-F238E27FC236}">
                <a16:creationId xmlns:a16="http://schemas.microsoft.com/office/drawing/2014/main" id="{D61B074F-6C42-522D-B786-40200BB6F727}"/>
              </a:ext>
            </a:extLst>
          </p:cNvPr>
          <p:cNvCxnSpPr>
            <a:cxnSpLocks/>
          </p:cNvCxnSpPr>
          <p:nvPr/>
        </p:nvCxnSpPr>
        <p:spPr>
          <a:xfrm>
            <a:off x="7988300" y="2184400"/>
            <a:ext cx="973667" cy="2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8998ED9-1451-5B5A-D6BC-EB9B85C99D6F}"/>
              </a:ext>
            </a:extLst>
          </p:cNvPr>
          <p:cNvCxnSpPr>
            <a:cxnSpLocks/>
          </p:cNvCxnSpPr>
          <p:nvPr/>
        </p:nvCxnSpPr>
        <p:spPr>
          <a:xfrm>
            <a:off x="9033933" y="2214033"/>
            <a:ext cx="1447800" cy="77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מחבר ישר 14">
            <a:extLst>
              <a:ext uri="{FF2B5EF4-FFF2-40B4-BE49-F238E27FC236}">
                <a16:creationId xmlns:a16="http://schemas.microsoft.com/office/drawing/2014/main" id="{1E899990-8C7B-2393-0057-440A8FF7D83D}"/>
              </a:ext>
            </a:extLst>
          </p:cNvPr>
          <p:cNvCxnSpPr>
            <a:cxnSpLocks/>
          </p:cNvCxnSpPr>
          <p:nvPr/>
        </p:nvCxnSpPr>
        <p:spPr>
          <a:xfrm>
            <a:off x="8991600" y="2221733"/>
            <a:ext cx="1551191" cy="28338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F007F690-98E1-C7D6-8D49-B22DA26008FA}"/>
                  </a:ext>
                </a:extLst>
              </p:cNvPr>
              <p:cNvSpPr txBox="1"/>
              <p:nvPr/>
            </p:nvSpPr>
            <p:spPr>
              <a:xfrm>
                <a:off x="10094354" y="2146751"/>
                <a:ext cx="2411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𝜃</m:t>
                      </m:r>
                    </m:oMath>
                  </m:oMathPara>
                </a14:m>
                <a:endParaRPr lang="en-IL" dirty="0"/>
              </a:p>
            </p:txBody>
          </p:sp>
        </mc:Choice>
        <mc:Fallback xmlns="">
          <p:sp>
            <p:nvSpPr>
              <p:cNvPr id="17" name="תיבת טקסט 16">
                <a:extLst>
                  <a:ext uri="{FF2B5EF4-FFF2-40B4-BE49-F238E27FC236}">
                    <a16:creationId xmlns:a16="http://schemas.microsoft.com/office/drawing/2014/main" id="{F007F690-98E1-C7D6-8D49-B22DA26008FA}"/>
                  </a:ext>
                </a:extLst>
              </p:cNvPr>
              <p:cNvSpPr txBox="1">
                <a:spLocks noRot="1" noChangeAspect="1" noMove="1" noResize="1" noEditPoints="1" noAdjustHandles="1" noChangeArrowheads="1" noChangeShapeType="1" noTextEdit="1"/>
              </p:cNvSpPr>
              <p:nvPr/>
            </p:nvSpPr>
            <p:spPr>
              <a:xfrm>
                <a:off x="10094354" y="2146751"/>
                <a:ext cx="241122" cy="369332"/>
              </a:xfrm>
              <a:prstGeom prst="rect">
                <a:avLst/>
              </a:prstGeom>
              <a:blipFill>
                <a:blip r:embed="rId5"/>
                <a:stretch>
                  <a:fillRect r="-25641"/>
                </a:stretch>
              </a:blipFill>
            </p:spPr>
            <p:txBody>
              <a:bodyPr/>
              <a:lstStyle/>
              <a:p>
                <a:r>
                  <a:rPr lang="en-IL">
                    <a:noFill/>
                  </a:rPr>
                  <a:t> </a:t>
                </a:r>
              </a:p>
            </p:txBody>
          </p:sp>
        </mc:Fallback>
      </mc:AlternateContent>
    </p:spTree>
    <p:extLst>
      <p:ext uri="{BB962C8B-B14F-4D97-AF65-F5344CB8AC3E}">
        <p14:creationId xmlns:p14="http://schemas.microsoft.com/office/powerpoint/2010/main" val="3093143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48EC075-68AF-0085-E257-1E58E1607113}"/>
              </a:ext>
            </a:extLst>
          </p:cNvPr>
          <p:cNvPicPr>
            <a:picLocks noChangeAspect="1"/>
          </p:cNvPicPr>
          <p:nvPr/>
        </p:nvPicPr>
        <p:blipFill>
          <a:blip r:embed="rId2"/>
          <a:stretch>
            <a:fillRect/>
          </a:stretch>
        </p:blipFill>
        <p:spPr>
          <a:xfrm>
            <a:off x="178368" y="416560"/>
            <a:ext cx="12222674" cy="6035040"/>
          </a:xfrm>
          <a:prstGeom prst="rect">
            <a:avLst/>
          </a:prstGeom>
        </p:spPr>
      </p:pic>
    </p:spTree>
    <p:extLst>
      <p:ext uri="{BB962C8B-B14F-4D97-AF65-F5344CB8AC3E}">
        <p14:creationId xmlns:p14="http://schemas.microsoft.com/office/powerpoint/2010/main" val="2249134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526EDC0A-DF3E-147B-6FB0-C0F37AF2D376}"/>
              </a:ext>
            </a:extLst>
          </p:cNvPr>
          <p:cNvPicPr>
            <a:picLocks noChangeAspect="1"/>
          </p:cNvPicPr>
          <p:nvPr/>
        </p:nvPicPr>
        <p:blipFill>
          <a:blip r:embed="rId2"/>
          <a:stretch>
            <a:fillRect/>
          </a:stretch>
        </p:blipFill>
        <p:spPr>
          <a:xfrm>
            <a:off x="5980784" y="535550"/>
            <a:ext cx="6515100" cy="6322450"/>
          </a:xfrm>
          <a:prstGeom prst="rect">
            <a:avLst/>
          </a:prstGeom>
        </p:spPr>
      </p:pic>
      <p:pic>
        <p:nvPicPr>
          <p:cNvPr id="7" name="תמונה 6">
            <a:extLst>
              <a:ext uri="{FF2B5EF4-FFF2-40B4-BE49-F238E27FC236}">
                <a16:creationId xmlns:a16="http://schemas.microsoft.com/office/drawing/2014/main" id="{75D50E3D-F731-3244-D12D-3957165F461B}"/>
              </a:ext>
            </a:extLst>
          </p:cNvPr>
          <p:cNvPicPr>
            <a:picLocks noChangeAspect="1"/>
          </p:cNvPicPr>
          <p:nvPr/>
        </p:nvPicPr>
        <p:blipFill>
          <a:blip r:embed="rId3"/>
          <a:stretch>
            <a:fillRect/>
          </a:stretch>
        </p:blipFill>
        <p:spPr>
          <a:xfrm>
            <a:off x="0" y="637107"/>
            <a:ext cx="5980784" cy="3411856"/>
          </a:xfrm>
          <a:prstGeom prst="rect">
            <a:avLst/>
          </a:prstGeom>
        </p:spPr>
      </p:pic>
      <p:sp>
        <p:nvSpPr>
          <p:cNvPr id="8" name="תיבת טקסט 7">
            <a:extLst>
              <a:ext uri="{FF2B5EF4-FFF2-40B4-BE49-F238E27FC236}">
                <a16:creationId xmlns:a16="http://schemas.microsoft.com/office/drawing/2014/main" id="{8EF4D5B1-D03C-4003-6B3C-3AB3B8D0D454}"/>
              </a:ext>
            </a:extLst>
          </p:cNvPr>
          <p:cNvSpPr txBox="1"/>
          <p:nvPr/>
        </p:nvSpPr>
        <p:spPr>
          <a:xfrm>
            <a:off x="1141572" y="267775"/>
            <a:ext cx="3907857" cy="369332"/>
          </a:xfrm>
          <a:prstGeom prst="rect">
            <a:avLst/>
          </a:prstGeom>
          <a:noFill/>
        </p:spPr>
        <p:txBody>
          <a:bodyPr wrap="square" rtlCol="0">
            <a:spAutoFit/>
          </a:bodyPr>
          <a:lstStyle/>
          <a:p>
            <a:r>
              <a:rPr lang="en-GB" dirty="0"/>
              <a:t>Article experimental setup</a:t>
            </a:r>
            <a:endParaRPr lang="en-IL" dirty="0"/>
          </a:p>
        </p:txBody>
      </p:sp>
      <p:cxnSp>
        <p:nvCxnSpPr>
          <p:cNvPr id="10" name="מחבר ישר 9">
            <a:extLst>
              <a:ext uri="{FF2B5EF4-FFF2-40B4-BE49-F238E27FC236}">
                <a16:creationId xmlns:a16="http://schemas.microsoft.com/office/drawing/2014/main" id="{A6DA85F3-804D-1701-04C0-A6BB28930A5A}"/>
              </a:ext>
            </a:extLst>
          </p:cNvPr>
          <p:cNvCxnSpPr>
            <a:cxnSpLocks/>
          </p:cNvCxnSpPr>
          <p:nvPr/>
        </p:nvCxnSpPr>
        <p:spPr>
          <a:xfrm>
            <a:off x="1363889" y="2214934"/>
            <a:ext cx="973667" cy="2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מחבר ישר 10">
            <a:extLst>
              <a:ext uri="{FF2B5EF4-FFF2-40B4-BE49-F238E27FC236}">
                <a16:creationId xmlns:a16="http://schemas.microsoft.com/office/drawing/2014/main" id="{330995A3-1DDE-BFB9-48BC-F162CD7D7F50}"/>
              </a:ext>
            </a:extLst>
          </p:cNvPr>
          <p:cNvCxnSpPr>
            <a:cxnSpLocks/>
          </p:cNvCxnSpPr>
          <p:nvPr/>
        </p:nvCxnSpPr>
        <p:spPr>
          <a:xfrm>
            <a:off x="2409522" y="2244567"/>
            <a:ext cx="1447800" cy="77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438DC1A-960B-90E9-B577-A291BAAE0741}"/>
              </a:ext>
            </a:extLst>
          </p:cNvPr>
          <p:cNvCxnSpPr>
            <a:cxnSpLocks/>
          </p:cNvCxnSpPr>
          <p:nvPr/>
        </p:nvCxnSpPr>
        <p:spPr>
          <a:xfrm>
            <a:off x="2367189" y="2252267"/>
            <a:ext cx="1551191" cy="28338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9CC9F1AF-294F-D428-72BC-630180B1ACA2}"/>
                  </a:ext>
                </a:extLst>
              </p:cNvPr>
              <p:cNvSpPr txBox="1"/>
              <p:nvPr/>
            </p:nvSpPr>
            <p:spPr>
              <a:xfrm>
                <a:off x="2828839" y="4950262"/>
                <a:ext cx="15511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𝜃</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25</m:t>
                          </m:r>
                        </m:e>
                        <m:sup>
                          <m:r>
                            <a:rPr lang="en-GB" b="0" i="1" smtClean="0">
                              <a:latin typeface="Cambria Math" panose="02040503050406030204" pitchFamily="18" charset="0"/>
                            </a:rPr>
                            <m:t>∘</m:t>
                          </m:r>
                        </m:sup>
                      </m:sSup>
                    </m:oMath>
                  </m:oMathPara>
                </a14:m>
                <a:endParaRPr lang="en-IL" dirty="0"/>
              </a:p>
            </p:txBody>
          </p:sp>
        </mc:Choice>
        <mc:Fallback xmlns="">
          <p:sp>
            <p:nvSpPr>
              <p:cNvPr id="13" name="תיבת טקסט 12">
                <a:extLst>
                  <a:ext uri="{FF2B5EF4-FFF2-40B4-BE49-F238E27FC236}">
                    <a16:creationId xmlns:a16="http://schemas.microsoft.com/office/drawing/2014/main" id="{9CC9F1AF-294F-D428-72BC-630180B1ACA2}"/>
                  </a:ext>
                </a:extLst>
              </p:cNvPr>
              <p:cNvSpPr txBox="1">
                <a:spLocks noRot="1" noChangeAspect="1" noMove="1" noResize="1" noEditPoints="1" noAdjustHandles="1" noChangeArrowheads="1" noChangeShapeType="1" noTextEdit="1"/>
              </p:cNvSpPr>
              <p:nvPr/>
            </p:nvSpPr>
            <p:spPr>
              <a:xfrm>
                <a:off x="2828839" y="4950262"/>
                <a:ext cx="1551191" cy="369332"/>
              </a:xfrm>
              <a:prstGeom prst="rect">
                <a:avLst/>
              </a:prstGeom>
              <a:blipFill>
                <a:blip r:embed="rId4"/>
                <a:stretch>
                  <a:fillRect/>
                </a:stretch>
              </a:blipFill>
            </p:spPr>
            <p:txBody>
              <a:bodyPr/>
              <a:lstStyle/>
              <a:p>
                <a:r>
                  <a:rPr lang="en-IL">
                    <a:noFill/>
                  </a:rPr>
                  <a:t> </a:t>
                </a:r>
              </a:p>
            </p:txBody>
          </p:sp>
        </mc:Fallback>
      </mc:AlternateContent>
      <p:cxnSp>
        <p:nvCxnSpPr>
          <p:cNvPr id="15" name="מחבר חץ ישר 14">
            <a:extLst>
              <a:ext uri="{FF2B5EF4-FFF2-40B4-BE49-F238E27FC236}">
                <a16:creationId xmlns:a16="http://schemas.microsoft.com/office/drawing/2014/main" id="{5F628B23-6D04-BBFA-7E29-E8704DE12BCA}"/>
              </a:ext>
            </a:extLst>
          </p:cNvPr>
          <p:cNvCxnSpPr>
            <a:stCxn id="13" idx="0"/>
          </p:cNvCxnSpPr>
          <p:nvPr/>
        </p:nvCxnSpPr>
        <p:spPr>
          <a:xfrm flipH="1" flipV="1">
            <a:off x="3003715" y="2259967"/>
            <a:ext cx="600720" cy="2690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9D8579F0-F18A-EAB6-C08A-D578F9F1A37E}"/>
                  </a:ext>
                </a:extLst>
              </p:cNvPr>
              <p:cNvSpPr txBox="1"/>
              <p:nvPr/>
            </p:nvSpPr>
            <p:spPr>
              <a:xfrm>
                <a:off x="7870739" y="637107"/>
                <a:ext cx="2644861" cy="369332"/>
              </a:xfrm>
              <a:prstGeom prst="rect">
                <a:avLst/>
              </a:prstGeom>
              <a:noFill/>
            </p:spPr>
            <p:txBody>
              <a:bodyPr wrap="square" rtlCol="0">
                <a:spAutoFit/>
              </a:bodyPr>
              <a:lstStyle/>
              <a:p>
                <a:r>
                  <a:rPr lang="en-GB" b="0" dirty="0"/>
                  <a:t>Nucleus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𝑟𝑒𝑐𝑜𝑖𝑙</m:t>
                        </m:r>
                      </m:sub>
                    </m:sSub>
                  </m:oMath>
                </a14:m>
                <a:r>
                  <a:rPr lang="en-GB" dirty="0"/>
                  <a:t> dist.</a:t>
                </a:r>
                <a:endParaRPr lang="en-IL" dirty="0"/>
              </a:p>
            </p:txBody>
          </p:sp>
        </mc:Choice>
        <mc:Fallback xmlns="">
          <p:sp>
            <p:nvSpPr>
              <p:cNvPr id="16" name="תיבת טקסט 15">
                <a:extLst>
                  <a:ext uri="{FF2B5EF4-FFF2-40B4-BE49-F238E27FC236}">
                    <a16:creationId xmlns:a16="http://schemas.microsoft.com/office/drawing/2014/main" id="{9D8579F0-F18A-EAB6-C08A-D578F9F1A37E}"/>
                  </a:ext>
                </a:extLst>
              </p:cNvPr>
              <p:cNvSpPr txBox="1">
                <a:spLocks noRot="1" noChangeAspect="1" noMove="1" noResize="1" noEditPoints="1" noAdjustHandles="1" noChangeArrowheads="1" noChangeShapeType="1" noTextEdit="1"/>
              </p:cNvSpPr>
              <p:nvPr/>
            </p:nvSpPr>
            <p:spPr>
              <a:xfrm>
                <a:off x="7870739" y="637107"/>
                <a:ext cx="2644861" cy="369332"/>
              </a:xfrm>
              <a:prstGeom prst="rect">
                <a:avLst/>
              </a:prstGeom>
              <a:blipFill>
                <a:blip r:embed="rId5"/>
                <a:stretch>
                  <a:fillRect l="-1843" t="-10000" b="-26667"/>
                </a:stretch>
              </a:blipFill>
            </p:spPr>
            <p:txBody>
              <a:bodyPr/>
              <a:lstStyle/>
              <a:p>
                <a:r>
                  <a:rPr lang="en-IL">
                    <a:noFill/>
                  </a:rPr>
                  <a:t> </a:t>
                </a:r>
              </a:p>
            </p:txBody>
          </p:sp>
        </mc:Fallback>
      </mc:AlternateContent>
    </p:spTree>
    <p:extLst>
      <p:ext uri="{BB962C8B-B14F-4D97-AF65-F5344CB8AC3E}">
        <p14:creationId xmlns:p14="http://schemas.microsoft.com/office/powerpoint/2010/main" val="1855546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615DFA2A-4678-3CE9-3BA1-27933F63A863}"/>
              </a:ext>
            </a:extLst>
          </p:cNvPr>
          <p:cNvPicPr>
            <a:picLocks noChangeAspect="1"/>
          </p:cNvPicPr>
          <p:nvPr/>
        </p:nvPicPr>
        <p:blipFill>
          <a:blip r:embed="rId2"/>
          <a:stretch>
            <a:fillRect/>
          </a:stretch>
        </p:blipFill>
        <p:spPr>
          <a:xfrm>
            <a:off x="656972" y="87221"/>
            <a:ext cx="4540483" cy="1854295"/>
          </a:xfrm>
          <a:prstGeom prst="rect">
            <a:avLst/>
          </a:prstGeom>
        </p:spPr>
      </p:pic>
      <p:pic>
        <p:nvPicPr>
          <p:cNvPr id="6" name="תמונה 5">
            <a:extLst>
              <a:ext uri="{FF2B5EF4-FFF2-40B4-BE49-F238E27FC236}">
                <a16:creationId xmlns:a16="http://schemas.microsoft.com/office/drawing/2014/main" id="{446CD59D-C5F4-30F1-D963-E6DABEB4FE33}"/>
              </a:ext>
            </a:extLst>
          </p:cNvPr>
          <p:cNvPicPr>
            <a:picLocks noChangeAspect="1"/>
          </p:cNvPicPr>
          <p:nvPr/>
        </p:nvPicPr>
        <p:blipFill>
          <a:blip r:embed="rId3"/>
          <a:stretch>
            <a:fillRect/>
          </a:stretch>
        </p:blipFill>
        <p:spPr>
          <a:xfrm>
            <a:off x="5802082" y="87221"/>
            <a:ext cx="6232223" cy="3178356"/>
          </a:xfrm>
          <a:prstGeom prst="rect">
            <a:avLst/>
          </a:prstGeom>
        </p:spPr>
      </p:pic>
      <p:pic>
        <p:nvPicPr>
          <p:cNvPr id="8" name="תמונה 7">
            <a:extLst>
              <a:ext uri="{FF2B5EF4-FFF2-40B4-BE49-F238E27FC236}">
                <a16:creationId xmlns:a16="http://schemas.microsoft.com/office/drawing/2014/main" id="{D5404672-F652-9BF6-F1A6-14E16219602B}"/>
              </a:ext>
            </a:extLst>
          </p:cNvPr>
          <p:cNvPicPr>
            <a:picLocks noChangeAspect="1"/>
          </p:cNvPicPr>
          <p:nvPr/>
        </p:nvPicPr>
        <p:blipFill rotWithShape="1">
          <a:blip r:embed="rId4"/>
          <a:srcRect l="17198" t="24652" r="29564" b="14389"/>
          <a:stretch/>
        </p:blipFill>
        <p:spPr>
          <a:xfrm>
            <a:off x="204788" y="2602034"/>
            <a:ext cx="4760378" cy="3849150"/>
          </a:xfrm>
          <a:prstGeom prst="rect">
            <a:avLst/>
          </a:prstGeom>
        </p:spPr>
      </p:pic>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1FD10659-796B-4C6C-A494-EA926ADD3BE6}"/>
                  </a:ext>
                </a:extLst>
              </p:cNvPr>
              <p:cNvSpPr txBox="1"/>
              <p:nvPr/>
            </p:nvSpPr>
            <p:spPr>
              <a:xfrm>
                <a:off x="1282700" y="87221"/>
                <a:ext cx="20955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0</m:t>
                          </m:r>
                        </m:e>
                        <m:sup>
                          <m:r>
                            <a:rPr lang="en-GB" b="0" i="1" smtClean="0">
                              <a:latin typeface="Cambria Math" panose="02040503050406030204" pitchFamily="18" charset="0"/>
                            </a:rPr>
                            <m:t>∘</m:t>
                          </m:r>
                        </m:sup>
                      </m:sSup>
                      <m:r>
                        <a:rPr lang="en-GB" b="0" i="1" smtClean="0">
                          <a:latin typeface="Cambria Math" panose="02040503050406030204" pitchFamily="18" charset="0"/>
                        </a:rPr>
                        <m:t> </m:t>
                      </m:r>
                      <m:r>
                        <a:rPr lang="en-GB" b="0" i="1" smtClean="0">
                          <a:latin typeface="Cambria Math" panose="02040503050406030204" pitchFamily="18" charset="0"/>
                        </a:rPr>
                        <m:t>𝑠𝑐𝑎𝑡𝑡𝑒𝑟</m:t>
                      </m:r>
                    </m:oMath>
                  </m:oMathPara>
                </a14:m>
                <a:endParaRPr lang="en-IL" dirty="0"/>
              </a:p>
            </p:txBody>
          </p:sp>
        </mc:Choice>
        <mc:Fallback xmlns="">
          <p:sp>
            <p:nvSpPr>
              <p:cNvPr id="12" name="תיבת טקסט 11">
                <a:extLst>
                  <a:ext uri="{FF2B5EF4-FFF2-40B4-BE49-F238E27FC236}">
                    <a16:creationId xmlns:a16="http://schemas.microsoft.com/office/drawing/2014/main" id="{1FD10659-796B-4C6C-A494-EA926ADD3BE6}"/>
                  </a:ext>
                </a:extLst>
              </p:cNvPr>
              <p:cNvSpPr txBox="1">
                <a:spLocks noRot="1" noChangeAspect="1" noMove="1" noResize="1" noEditPoints="1" noAdjustHandles="1" noChangeArrowheads="1" noChangeShapeType="1" noTextEdit="1"/>
              </p:cNvSpPr>
              <p:nvPr/>
            </p:nvSpPr>
            <p:spPr>
              <a:xfrm>
                <a:off x="1282700" y="87221"/>
                <a:ext cx="2095500" cy="369332"/>
              </a:xfrm>
              <a:prstGeom prst="rect">
                <a:avLst/>
              </a:prstGeom>
              <a:blipFill>
                <a:blip r:embed="rId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C9EB9E89-0C3B-B6B3-D673-EF072906A40E}"/>
                  </a:ext>
                </a:extLst>
              </p:cNvPr>
              <p:cNvSpPr txBox="1"/>
              <p:nvPr/>
            </p:nvSpPr>
            <p:spPr>
              <a:xfrm>
                <a:off x="656972" y="2896245"/>
                <a:ext cx="20955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90</m:t>
                          </m:r>
                        </m:e>
                        <m:sup>
                          <m:r>
                            <a:rPr lang="en-GB" b="0" i="1" smtClean="0">
                              <a:latin typeface="Cambria Math" panose="02040503050406030204" pitchFamily="18" charset="0"/>
                            </a:rPr>
                            <m:t>∘</m:t>
                          </m:r>
                        </m:sup>
                      </m:sSup>
                      <m:r>
                        <a:rPr lang="en-GB" b="0" i="1" smtClean="0">
                          <a:latin typeface="Cambria Math" panose="02040503050406030204" pitchFamily="18" charset="0"/>
                        </a:rPr>
                        <m:t> </m:t>
                      </m:r>
                      <m:r>
                        <a:rPr lang="en-GB" b="0" i="1" smtClean="0">
                          <a:latin typeface="Cambria Math" panose="02040503050406030204" pitchFamily="18" charset="0"/>
                        </a:rPr>
                        <m:t>𝑠𝑐𝑎𝑡𝑡𝑒𝑟</m:t>
                      </m:r>
                    </m:oMath>
                  </m:oMathPara>
                </a14:m>
                <a:endParaRPr lang="en-IL" dirty="0"/>
              </a:p>
            </p:txBody>
          </p:sp>
        </mc:Choice>
        <mc:Fallback xmlns="">
          <p:sp>
            <p:nvSpPr>
              <p:cNvPr id="13" name="תיבת טקסט 12">
                <a:extLst>
                  <a:ext uri="{FF2B5EF4-FFF2-40B4-BE49-F238E27FC236}">
                    <a16:creationId xmlns:a16="http://schemas.microsoft.com/office/drawing/2014/main" id="{C9EB9E89-0C3B-B6B3-D673-EF072906A40E}"/>
                  </a:ext>
                </a:extLst>
              </p:cNvPr>
              <p:cNvSpPr txBox="1">
                <a:spLocks noRot="1" noChangeAspect="1" noMove="1" noResize="1" noEditPoints="1" noAdjustHandles="1" noChangeArrowheads="1" noChangeShapeType="1" noTextEdit="1"/>
              </p:cNvSpPr>
              <p:nvPr/>
            </p:nvSpPr>
            <p:spPr>
              <a:xfrm>
                <a:off x="656972" y="2896245"/>
                <a:ext cx="2095500" cy="369332"/>
              </a:xfrm>
              <a:prstGeom prst="rect">
                <a:avLst/>
              </a:prstGeom>
              <a:blipFill>
                <a:blip r:embed="rId6"/>
                <a:stretch>
                  <a:fillRect/>
                </a:stretch>
              </a:blipFill>
            </p:spPr>
            <p:txBody>
              <a:bodyPr/>
              <a:lstStyle/>
              <a:p>
                <a:r>
                  <a:rPr lang="en-IL">
                    <a:noFill/>
                  </a:rPr>
                  <a:t> </a:t>
                </a:r>
              </a:p>
            </p:txBody>
          </p:sp>
        </mc:Fallback>
      </mc:AlternateContent>
      <p:pic>
        <p:nvPicPr>
          <p:cNvPr id="15" name="תמונה 14">
            <a:extLst>
              <a:ext uri="{FF2B5EF4-FFF2-40B4-BE49-F238E27FC236}">
                <a16:creationId xmlns:a16="http://schemas.microsoft.com/office/drawing/2014/main" id="{82B81560-7335-D4FB-D8A3-86C0D2D642D8}"/>
              </a:ext>
            </a:extLst>
          </p:cNvPr>
          <p:cNvPicPr>
            <a:picLocks noChangeAspect="1"/>
          </p:cNvPicPr>
          <p:nvPr/>
        </p:nvPicPr>
        <p:blipFill>
          <a:blip r:embed="rId7"/>
          <a:stretch>
            <a:fillRect/>
          </a:stretch>
        </p:blipFill>
        <p:spPr>
          <a:xfrm>
            <a:off x="5575835" y="3645019"/>
            <a:ext cx="6117145" cy="3031608"/>
          </a:xfrm>
          <a:prstGeom prst="rect">
            <a:avLst/>
          </a:prstGeom>
        </p:spPr>
      </p:pic>
    </p:spTree>
    <p:extLst>
      <p:ext uri="{BB962C8B-B14F-4D97-AF65-F5344CB8AC3E}">
        <p14:creationId xmlns:p14="http://schemas.microsoft.com/office/powerpoint/2010/main" val="2069598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D7114108-FD3C-3632-3130-61BC4696E456}"/>
              </a:ext>
            </a:extLst>
          </p:cNvPr>
          <p:cNvPicPr>
            <a:picLocks noChangeAspect="1"/>
          </p:cNvPicPr>
          <p:nvPr/>
        </p:nvPicPr>
        <p:blipFill rotWithShape="1">
          <a:blip r:embed="rId2"/>
          <a:srcRect l="32710" t="16560"/>
          <a:stretch/>
        </p:blipFill>
        <p:spPr>
          <a:xfrm>
            <a:off x="707572" y="653873"/>
            <a:ext cx="4474028" cy="5184772"/>
          </a:xfrm>
          <a:prstGeom prst="rect">
            <a:avLst/>
          </a:prstGeom>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A63F77D5-F58F-8444-CFD2-A9EBDF6715BF}"/>
                  </a:ext>
                </a:extLst>
              </p:cNvPr>
              <p:cNvSpPr txBox="1"/>
              <p:nvPr/>
            </p:nvSpPr>
            <p:spPr>
              <a:xfrm>
                <a:off x="1518557" y="392020"/>
                <a:ext cx="3352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25</m:t>
                          </m:r>
                        </m:e>
                        <m:sup>
                          <m:r>
                            <a:rPr lang="en-GB" b="0" i="1" smtClean="0">
                              <a:latin typeface="Cambria Math" panose="02040503050406030204" pitchFamily="18" charset="0"/>
                            </a:rPr>
                            <m:t>∘</m:t>
                          </m:r>
                        </m:sup>
                      </m:sSup>
                      <m:r>
                        <a:rPr lang="en-GB" b="0" i="1" smtClean="0">
                          <a:latin typeface="Cambria Math" panose="02040503050406030204" pitchFamily="18" charset="0"/>
                        </a:rPr>
                        <m:t> </m:t>
                      </m:r>
                      <m:r>
                        <a:rPr lang="en-GB" b="0" i="1" smtClean="0">
                          <a:latin typeface="Cambria Math" panose="02040503050406030204" pitchFamily="18" charset="0"/>
                        </a:rPr>
                        <m:t>𝑠𝑐𝑎𝑡𝑡𝑒𝑟</m:t>
                      </m:r>
                    </m:oMath>
                  </m:oMathPara>
                </a14:m>
                <a:endParaRPr lang="en-IL" dirty="0"/>
              </a:p>
            </p:txBody>
          </p:sp>
        </mc:Choice>
        <mc:Fallback xmlns="">
          <p:sp>
            <p:nvSpPr>
              <p:cNvPr id="4" name="תיבת טקסט 3">
                <a:extLst>
                  <a:ext uri="{FF2B5EF4-FFF2-40B4-BE49-F238E27FC236}">
                    <a16:creationId xmlns:a16="http://schemas.microsoft.com/office/drawing/2014/main" id="{A63F77D5-F58F-8444-CFD2-A9EBDF6715BF}"/>
                  </a:ext>
                </a:extLst>
              </p:cNvPr>
              <p:cNvSpPr txBox="1">
                <a:spLocks noRot="1" noChangeAspect="1" noMove="1" noResize="1" noEditPoints="1" noAdjustHandles="1" noChangeArrowheads="1" noChangeShapeType="1" noTextEdit="1"/>
              </p:cNvSpPr>
              <p:nvPr/>
            </p:nvSpPr>
            <p:spPr>
              <a:xfrm>
                <a:off x="1518557" y="392020"/>
                <a:ext cx="3352800"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8F82CDCC-E4CA-004E-906E-1E86EC336E0A}"/>
                  </a:ext>
                </a:extLst>
              </p:cNvPr>
              <p:cNvSpPr txBox="1"/>
              <p:nvPr/>
            </p:nvSpPr>
            <p:spPr>
              <a:xfrm rot="18082402">
                <a:off x="1783263" y="3453688"/>
                <a:ext cx="13208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𝜃</m:t>
                      </m:r>
                    </m:oMath>
                  </m:oMathPara>
                </a14:m>
                <a:endParaRPr lang="en-IL" sz="3200" dirty="0"/>
              </a:p>
            </p:txBody>
          </p:sp>
        </mc:Choice>
        <mc:Fallback xmlns="">
          <p:sp>
            <p:nvSpPr>
              <p:cNvPr id="8" name="תיבת טקסט 7">
                <a:extLst>
                  <a:ext uri="{FF2B5EF4-FFF2-40B4-BE49-F238E27FC236}">
                    <a16:creationId xmlns:a16="http://schemas.microsoft.com/office/drawing/2014/main" id="{8F82CDCC-E4CA-004E-906E-1E86EC336E0A}"/>
                  </a:ext>
                </a:extLst>
              </p:cNvPr>
              <p:cNvSpPr txBox="1">
                <a:spLocks noRot="1" noChangeAspect="1" noMove="1" noResize="1" noEditPoints="1" noAdjustHandles="1" noChangeArrowheads="1" noChangeShapeType="1" noTextEdit="1"/>
              </p:cNvSpPr>
              <p:nvPr/>
            </p:nvSpPr>
            <p:spPr>
              <a:xfrm rot="18082402">
                <a:off x="1783263" y="3453688"/>
                <a:ext cx="1320800" cy="584775"/>
              </a:xfrm>
              <a:prstGeom prst="rect">
                <a:avLst/>
              </a:prstGeom>
              <a:blipFill>
                <a:blip r:embed="rId4"/>
                <a:stretch>
                  <a:fillRect/>
                </a:stretch>
              </a:blipFill>
            </p:spPr>
            <p:txBody>
              <a:bodyPr/>
              <a:lstStyle/>
              <a:p>
                <a:r>
                  <a:rPr lang="en-IL">
                    <a:noFill/>
                  </a:rPr>
                  <a:t> </a:t>
                </a:r>
              </a:p>
            </p:txBody>
          </p:sp>
        </mc:Fallback>
      </mc:AlternateContent>
      <p:pic>
        <p:nvPicPr>
          <p:cNvPr id="10" name="תמונה 9">
            <a:extLst>
              <a:ext uri="{FF2B5EF4-FFF2-40B4-BE49-F238E27FC236}">
                <a16:creationId xmlns:a16="http://schemas.microsoft.com/office/drawing/2014/main" id="{B6352DC4-F1B4-4492-C697-4A13E75EF855}"/>
              </a:ext>
            </a:extLst>
          </p:cNvPr>
          <p:cNvPicPr>
            <a:picLocks noChangeAspect="1"/>
          </p:cNvPicPr>
          <p:nvPr/>
        </p:nvPicPr>
        <p:blipFill>
          <a:blip r:embed="rId5"/>
          <a:stretch>
            <a:fillRect/>
          </a:stretch>
        </p:blipFill>
        <p:spPr>
          <a:xfrm>
            <a:off x="5078613" y="1687420"/>
            <a:ext cx="7031518" cy="3553184"/>
          </a:xfrm>
          <a:prstGeom prst="rect">
            <a:avLst/>
          </a:prstGeom>
        </p:spPr>
      </p:pic>
    </p:spTree>
    <p:extLst>
      <p:ext uri="{BB962C8B-B14F-4D97-AF65-F5344CB8AC3E}">
        <p14:creationId xmlns:p14="http://schemas.microsoft.com/office/powerpoint/2010/main" val="1603107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6BDE6644-D60A-1C72-9CFD-332A385545AE}"/>
              </a:ext>
            </a:extLst>
          </p:cNvPr>
          <p:cNvPicPr>
            <a:picLocks noChangeAspect="1"/>
          </p:cNvPicPr>
          <p:nvPr/>
        </p:nvPicPr>
        <p:blipFill>
          <a:blip r:embed="rId2"/>
          <a:stretch>
            <a:fillRect/>
          </a:stretch>
        </p:blipFill>
        <p:spPr>
          <a:xfrm>
            <a:off x="1229258" y="815840"/>
            <a:ext cx="10141471" cy="5226319"/>
          </a:xfrm>
          <a:prstGeom prst="rect">
            <a:avLst/>
          </a:prstGeom>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8AB0AB9B-66C4-830C-3034-3C6BEC3A50BB}"/>
                  </a:ext>
                </a:extLst>
              </p:cNvPr>
              <p:cNvSpPr txBox="1"/>
              <p:nvPr/>
            </p:nvSpPr>
            <p:spPr>
              <a:xfrm>
                <a:off x="508000" y="91440"/>
                <a:ext cx="12091988" cy="646331"/>
              </a:xfrm>
              <a:prstGeom prst="rect">
                <a:avLst/>
              </a:prstGeom>
              <a:noFill/>
            </p:spPr>
            <p:txBody>
              <a:bodyPr wrap="square" rtlCol="0">
                <a:spAutoFit/>
              </a:bodyPr>
              <a:lstStyle/>
              <a:p>
                <a:r>
                  <a:rPr lang="en-GB" dirty="0"/>
                  <a:t>Liquid scintillator placed at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25</m:t>
                        </m:r>
                      </m:e>
                      <m:sup>
                        <m:r>
                          <a:rPr lang="en-GB" b="0" i="1" smtClean="0">
                            <a:latin typeface="Cambria Math" panose="02040503050406030204" pitchFamily="18" charset="0"/>
                          </a:rPr>
                          <m:t>∘</m:t>
                        </m:r>
                      </m:sup>
                    </m:sSup>
                  </m:oMath>
                </a14:m>
                <a:r>
                  <a:rPr lang="en-GB" dirty="0"/>
                  <a:t> angle relative to LAr cell,</a:t>
                </a:r>
              </a:p>
              <a:p>
                <a:r>
                  <a:rPr lang="en-GB" dirty="0"/>
                  <a:t>Showing the neutron scattering angle distribution within the active volume of the cell without external scatters</a:t>
                </a:r>
                <a:endParaRPr lang="en-IL" dirty="0"/>
              </a:p>
            </p:txBody>
          </p:sp>
        </mc:Choice>
        <mc:Fallback xmlns="">
          <p:sp>
            <p:nvSpPr>
              <p:cNvPr id="4" name="תיבת טקסט 3">
                <a:extLst>
                  <a:ext uri="{FF2B5EF4-FFF2-40B4-BE49-F238E27FC236}">
                    <a16:creationId xmlns:a16="http://schemas.microsoft.com/office/drawing/2014/main" id="{8AB0AB9B-66C4-830C-3034-3C6BEC3A50BB}"/>
                  </a:ext>
                </a:extLst>
              </p:cNvPr>
              <p:cNvSpPr txBox="1">
                <a:spLocks noRot="1" noChangeAspect="1" noMove="1" noResize="1" noEditPoints="1" noAdjustHandles="1" noChangeArrowheads="1" noChangeShapeType="1" noTextEdit="1"/>
              </p:cNvSpPr>
              <p:nvPr/>
            </p:nvSpPr>
            <p:spPr>
              <a:xfrm>
                <a:off x="508000" y="91440"/>
                <a:ext cx="12091988" cy="646331"/>
              </a:xfrm>
              <a:prstGeom prst="rect">
                <a:avLst/>
              </a:prstGeom>
              <a:blipFill>
                <a:blip r:embed="rId3"/>
                <a:stretch>
                  <a:fillRect l="-403" t="-4717" b="-14151"/>
                </a:stretch>
              </a:blipFill>
            </p:spPr>
            <p:txBody>
              <a:bodyPr/>
              <a:lstStyle/>
              <a:p>
                <a:r>
                  <a:rPr lang="en-IL">
                    <a:noFill/>
                  </a:rPr>
                  <a:t> </a:t>
                </a:r>
              </a:p>
            </p:txBody>
          </p:sp>
        </mc:Fallback>
      </mc:AlternateContent>
    </p:spTree>
    <p:extLst>
      <p:ext uri="{BB962C8B-B14F-4D97-AF65-F5344CB8AC3E}">
        <p14:creationId xmlns:p14="http://schemas.microsoft.com/office/powerpoint/2010/main" val="68384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389701F3-73EA-364C-972A-C6E7D4BB5FC6}"/>
              </a:ext>
            </a:extLst>
          </p:cNvPr>
          <p:cNvPicPr>
            <a:picLocks noChangeAspect="1"/>
          </p:cNvPicPr>
          <p:nvPr/>
        </p:nvPicPr>
        <p:blipFill>
          <a:blip r:embed="rId2"/>
          <a:stretch>
            <a:fillRect/>
          </a:stretch>
        </p:blipFill>
        <p:spPr>
          <a:xfrm>
            <a:off x="12424" y="186644"/>
            <a:ext cx="12587564" cy="6478316"/>
          </a:xfrm>
          <a:prstGeom prst="rect">
            <a:avLst/>
          </a:prstGeom>
        </p:spPr>
      </p:pic>
      <p:pic>
        <p:nvPicPr>
          <p:cNvPr id="6" name="תמונה 5">
            <a:extLst>
              <a:ext uri="{FF2B5EF4-FFF2-40B4-BE49-F238E27FC236}">
                <a16:creationId xmlns:a16="http://schemas.microsoft.com/office/drawing/2014/main" id="{4FF39B43-CE88-C09E-4062-9C460A1F1A98}"/>
              </a:ext>
            </a:extLst>
          </p:cNvPr>
          <p:cNvPicPr>
            <a:picLocks noChangeAspect="1"/>
          </p:cNvPicPr>
          <p:nvPr/>
        </p:nvPicPr>
        <p:blipFill>
          <a:blip r:embed="rId3">
            <a:alphaModFix amt="30000"/>
          </a:blip>
          <a:stretch>
            <a:fillRect/>
          </a:stretch>
        </p:blipFill>
        <p:spPr>
          <a:xfrm>
            <a:off x="147146" y="0"/>
            <a:ext cx="11035862" cy="6664960"/>
          </a:xfrm>
          <a:prstGeom prst="rect">
            <a:avLst/>
          </a:prstGeom>
        </p:spPr>
      </p:pic>
      <p:sp>
        <p:nvSpPr>
          <p:cNvPr id="7" name="תיבת טקסט 6">
            <a:extLst>
              <a:ext uri="{FF2B5EF4-FFF2-40B4-BE49-F238E27FC236}">
                <a16:creationId xmlns:a16="http://schemas.microsoft.com/office/drawing/2014/main" id="{B1F39E6E-35EA-7C5F-AB2B-4EB8984B5AF7}"/>
              </a:ext>
            </a:extLst>
          </p:cNvPr>
          <p:cNvSpPr txBox="1"/>
          <p:nvPr/>
        </p:nvSpPr>
        <p:spPr>
          <a:xfrm>
            <a:off x="231228" y="111760"/>
            <a:ext cx="4665892" cy="1477328"/>
          </a:xfrm>
          <a:prstGeom prst="rect">
            <a:avLst/>
          </a:prstGeom>
          <a:noFill/>
        </p:spPr>
        <p:txBody>
          <a:bodyPr wrap="square" rtlCol="0">
            <a:spAutoFit/>
          </a:bodyPr>
          <a:lstStyle/>
          <a:p>
            <a:r>
              <a:rPr lang="en-GB" dirty="0"/>
              <a:t>Comparison of my simplified simulator time of flight distribution for different event types vs </a:t>
            </a:r>
            <a:r>
              <a:rPr lang="en-GB" dirty="0" err="1"/>
              <a:t>Creus</a:t>
            </a:r>
            <a:r>
              <a:rPr lang="en-GB" dirty="0"/>
              <a:t> et al. , </a:t>
            </a:r>
            <a:r>
              <a:rPr lang="en-GB" b="0" i="1" dirty="0">
                <a:effectLst/>
                <a:latin typeface="-apple-system"/>
              </a:rPr>
              <a:t>JINST</a:t>
            </a:r>
            <a:r>
              <a:rPr lang="en-GB" b="0" i="0" dirty="0">
                <a:effectLst/>
                <a:latin typeface="-apple-system"/>
              </a:rPr>
              <a:t> 10 (2015)</a:t>
            </a:r>
            <a:r>
              <a:rPr lang="en-GB" dirty="0"/>
              <a:t> </a:t>
            </a:r>
          </a:p>
          <a:p>
            <a:r>
              <a:rPr lang="en-GB" dirty="0"/>
              <a:t>General trend is the same.</a:t>
            </a:r>
            <a:endParaRPr lang="en-IL" dirty="0"/>
          </a:p>
          <a:p>
            <a:r>
              <a:rPr lang="en-GB" dirty="0"/>
              <a:t> </a:t>
            </a:r>
            <a:endParaRPr lang="en-IL" dirty="0"/>
          </a:p>
        </p:txBody>
      </p:sp>
    </p:spTree>
    <p:extLst>
      <p:ext uri="{BB962C8B-B14F-4D97-AF65-F5344CB8AC3E}">
        <p14:creationId xmlns:p14="http://schemas.microsoft.com/office/powerpoint/2010/main" val="3928284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00E19DC0-F742-2F50-CA7A-7B6BDA7747C4}"/>
              </a:ext>
            </a:extLst>
          </p:cNvPr>
          <p:cNvPicPr>
            <a:picLocks noChangeAspect="1"/>
          </p:cNvPicPr>
          <p:nvPr/>
        </p:nvPicPr>
        <p:blipFill>
          <a:blip r:embed="rId2"/>
          <a:stretch>
            <a:fillRect/>
          </a:stretch>
        </p:blipFill>
        <p:spPr>
          <a:xfrm>
            <a:off x="150131" y="377707"/>
            <a:ext cx="12299725" cy="6400799"/>
          </a:xfrm>
          <a:prstGeom prst="rect">
            <a:avLst/>
          </a:prstGeom>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C95CA01F-259C-9043-046B-A8371B8AC8F0}"/>
                  </a:ext>
                </a:extLst>
              </p:cNvPr>
              <p:cNvSpPr txBox="1"/>
              <p:nvPr/>
            </p:nvSpPr>
            <p:spPr>
              <a:xfrm>
                <a:off x="640080" y="8375"/>
                <a:ext cx="5181600" cy="369332"/>
              </a:xfrm>
              <a:prstGeom prst="rect">
                <a:avLst/>
              </a:prstGeom>
              <a:noFill/>
            </p:spPr>
            <p:txBody>
              <a:bodyPr wrap="square" rtlCol="0">
                <a:spAutoFit/>
              </a:bodyPr>
              <a:lstStyle/>
              <a:p>
                <a:r>
                  <a:rPr lang="en-GB" dirty="0"/>
                  <a:t>After time of flight cut -   </a:t>
                </a:r>
                <a14:m>
                  <m:oMath xmlns:m="http://schemas.openxmlformats.org/officeDocument/2006/math">
                    <m:r>
                      <a:rPr lang="en-GB" i="1" dirty="0" smtClean="0">
                        <a:latin typeface="Cambria Math" panose="02040503050406030204" pitchFamily="18" charset="0"/>
                      </a:rPr>
                      <m:t>42</m:t>
                    </m:r>
                    <m:r>
                      <a:rPr lang="en-GB" b="0" i="1" dirty="0" smtClean="0">
                        <a:latin typeface="Cambria Math" panose="02040503050406030204" pitchFamily="18" charset="0"/>
                      </a:rPr>
                      <m:t> </m:t>
                    </m:r>
                    <m:d>
                      <m:dPr>
                        <m:begChr m:val="["/>
                        <m:endChr m:val="]"/>
                        <m:ctrlPr>
                          <a:rPr lang="en-GB" b="0" i="1" dirty="0" smtClean="0">
                            <a:latin typeface="Cambria Math" panose="02040503050406030204" pitchFamily="18" charset="0"/>
                          </a:rPr>
                        </m:ctrlPr>
                      </m:dPr>
                      <m:e>
                        <m:r>
                          <a:rPr lang="en-GB" i="1" dirty="0" smtClean="0">
                            <a:latin typeface="Cambria Math" panose="02040503050406030204" pitchFamily="18" charset="0"/>
                          </a:rPr>
                          <m:t>𝑛𝑠</m:t>
                        </m:r>
                      </m:e>
                    </m:d>
                    <m:r>
                      <a:rPr lang="en-GB" i="1" dirty="0" smtClean="0">
                        <a:latin typeface="Cambria Math" panose="02040503050406030204" pitchFamily="18" charset="0"/>
                      </a:rPr>
                      <m:t>&lt;</m:t>
                    </m:r>
                    <m:r>
                      <a:rPr lang="en-GB" i="1" dirty="0">
                        <a:latin typeface="Cambria Math" panose="02040503050406030204" pitchFamily="18" charset="0"/>
                      </a:rPr>
                      <m:t> </m:t>
                    </m:r>
                    <m:r>
                      <a:rPr lang="en-GB" i="1" dirty="0" smtClean="0">
                        <a:latin typeface="Cambria Math" panose="02040503050406030204" pitchFamily="18" charset="0"/>
                      </a:rPr>
                      <m:t>𝑡𝑖𝑚𝑒</m:t>
                    </m:r>
                    <m:r>
                      <a:rPr lang="en-GB" i="1" dirty="0">
                        <a:latin typeface="Cambria Math" panose="02040503050406030204" pitchFamily="18" charset="0"/>
                      </a:rPr>
                      <m:t> </m:t>
                    </m:r>
                    <m:r>
                      <a:rPr lang="en-GB" i="1" dirty="0" smtClean="0">
                        <a:latin typeface="Cambria Math" panose="02040503050406030204" pitchFamily="18" charset="0"/>
                      </a:rPr>
                      <m:t>&lt;</m:t>
                    </m:r>
                    <m:r>
                      <a:rPr lang="en-GB" i="1" dirty="0">
                        <a:latin typeface="Cambria Math" panose="02040503050406030204" pitchFamily="18" charset="0"/>
                      </a:rPr>
                      <m:t> </m:t>
                    </m:r>
                    <m:r>
                      <a:rPr lang="en-GB" i="1" dirty="0" smtClean="0">
                        <a:latin typeface="Cambria Math" panose="02040503050406030204" pitchFamily="18" charset="0"/>
                      </a:rPr>
                      <m:t>49</m:t>
                    </m:r>
                    <m:r>
                      <a:rPr lang="en-GB" b="0" i="1" dirty="0" smtClean="0">
                        <a:latin typeface="Cambria Math" panose="02040503050406030204" pitchFamily="18" charset="0"/>
                      </a:rPr>
                      <m:t> [</m:t>
                    </m:r>
                    <m:r>
                      <a:rPr lang="en-GB" i="1" dirty="0" smtClean="0">
                        <a:latin typeface="Cambria Math" panose="02040503050406030204" pitchFamily="18" charset="0"/>
                      </a:rPr>
                      <m:t>𝑛</m:t>
                    </m:r>
                    <m:r>
                      <a:rPr lang="en-GB" i="1" dirty="0">
                        <a:latin typeface="Cambria Math" panose="02040503050406030204" pitchFamily="18" charset="0"/>
                      </a:rPr>
                      <m:t>𝑠</m:t>
                    </m:r>
                    <m:r>
                      <a:rPr lang="en-GB" b="0" i="1" dirty="0" smtClean="0">
                        <a:latin typeface="Cambria Math" panose="02040503050406030204" pitchFamily="18" charset="0"/>
                      </a:rPr>
                      <m:t>]</m:t>
                    </m:r>
                  </m:oMath>
                </a14:m>
                <a:endParaRPr lang="en-IL" dirty="0"/>
              </a:p>
            </p:txBody>
          </p:sp>
        </mc:Choice>
        <mc:Fallback xmlns="">
          <p:sp>
            <p:nvSpPr>
              <p:cNvPr id="4" name="תיבת טקסט 3">
                <a:extLst>
                  <a:ext uri="{FF2B5EF4-FFF2-40B4-BE49-F238E27FC236}">
                    <a16:creationId xmlns:a16="http://schemas.microsoft.com/office/drawing/2014/main" id="{C95CA01F-259C-9043-046B-A8371B8AC8F0}"/>
                  </a:ext>
                </a:extLst>
              </p:cNvPr>
              <p:cNvSpPr txBox="1">
                <a:spLocks noRot="1" noChangeAspect="1" noMove="1" noResize="1" noEditPoints="1" noAdjustHandles="1" noChangeArrowheads="1" noChangeShapeType="1" noTextEdit="1"/>
              </p:cNvSpPr>
              <p:nvPr/>
            </p:nvSpPr>
            <p:spPr>
              <a:xfrm>
                <a:off x="640080" y="8375"/>
                <a:ext cx="5181600" cy="369332"/>
              </a:xfrm>
              <a:prstGeom prst="rect">
                <a:avLst/>
              </a:prstGeom>
              <a:blipFill>
                <a:blip r:embed="rId3"/>
                <a:stretch>
                  <a:fillRect l="-941" t="-8197" b="-24590"/>
                </a:stretch>
              </a:blipFill>
            </p:spPr>
            <p:txBody>
              <a:bodyPr/>
              <a:lstStyle/>
              <a:p>
                <a:r>
                  <a:rPr lang="en-IL">
                    <a:noFill/>
                  </a:rPr>
                  <a:t> </a:t>
                </a:r>
              </a:p>
            </p:txBody>
          </p:sp>
        </mc:Fallback>
      </mc:AlternateContent>
    </p:spTree>
    <p:extLst>
      <p:ext uri="{BB962C8B-B14F-4D97-AF65-F5344CB8AC3E}">
        <p14:creationId xmlns:p14="http://schemas.microsoft.com/office/powerpoint/2010/main" val="3249012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תרשים 4">
            <a:extLst>
              <a:ext uri="{FF2B5EF4-FFF2-40B4-BE49-F238E27FC236}">
                <a16:creationId xmlns:a16="http://schemas.microsoft.com/office/drawing/2014/main" id="{5107309E-C770-316D-4CAD-FCC580643598}"/>
              </a:ext>
            </a:extLst>
          </p:cNvPr>
          <p:cNvGraphicFramePr/>
          <p:nvPr>
            <p:extLst>
              <p:ext uri="{D42A27DB-BD31-4B8C-83A1-F6EECF244321}">
                <p14:modId xmlns:p14="http://schemas.microsoft.com/office/powerpoint/2010/main" val="1289173411"/>
              </p:ext>
            </p:extLst>
          </p:nvPr>
        </p:nvGraphicFramePr>
        <p:xfrm>
          <a:off x="1744398" y="527402"/>
          <a:ext cx="8399992" cy="55999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7309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B211A73-C707-E8F2-838E-EC7664B05D43}"/>
              </a:ext>
            </a:extLst>
          </p:cNvPr>
          <p:cNvPicPr>
            <a:picLocks noChangeAspect="1"/>
          </p:cNvPicPr>
          <p:nvPr/>
        </p:nvPicPr>
        <p:blipFill>
          <a:blip r:embed="rId2"/>
          <a:stretch>
            <a:fillRect/>
          </a:stretch>
        </p:blipFill>
        <p:spPr>
          <a:xfrm>
            <a:off x="81280" y="108472"/>
            <a:ext cx="12374880" cy="6674793"/>
          </a:xfrm>
          <a:prstGeom prst="rect">
            <a:avLst/>
          </a:prstGeom>
        </p:spPr>
      </p:pic>
      <p:cxnSp>
        <p:nvCxnSpPr>
          <p:cNvPr id="7" name="מחבר ישר 6">
            <a:extLst>
              <a:ext uri="{FF2B5EF4-FFF2-40B4-BE49-F238E27FC236}">
                <a16:creationId xmlns:a16="http://schemas.microsoft.com/office/drawing/2014/main" id="{D9F5750D-5170-D0EE-B848-62D454CD05EF}"/>
              </a:ext>
            </a:extLst>
          </p:cNvPr>
          <p:cNvCxnSpPr/>
          <p:nvPr/>
        </p:nvCxnSpPr>
        <p:spPr>
          <a:xfrm>
            <a:off x="1848051" y="885524"/>
            <a:ext cx="0" cy="52265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86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8EEF50C3-DBA1-2ADC-1132-C909BA6DB36B}"/>
              </a:ext>
            </a:extLst>
          </p:cNvPr>
          <p:cNvPicPr>
            <a:picLocks noChangeAspect="1"/>
          </p:cNvPicPr>
          <p:nvPr/>
        </p:nvPicPr>
        <p:blipFill>
          <a:blip r:embed="rId2"/>
          <a:stretch>
            <a:fillRect/>
          </a:stretch>
        </p:blipFill>
        <p:spPr>
          <a:xfrm>
            <a:off x="29806" y="105878"/>
            <a:ext cx="12586108" cy="6622181"/>
          </a:xfrm>
          <a:prstGeom prst="rect">
            <a:avLst/>
          </a:prstGeom>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B9DE9C41-36BB-4710-3B04-2B39E4AAC8AA}"/>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4" name="תיבת טקסט 3">
                <a:extLst>
                  <a:ext uri="{FF2B5EF4-FFF2-40B4-BE49-F238E27FC236}">
                    <a16:creationId xmlns:a16="http://schemas.microsoft.com/office/drawing/2014/main" id="{B9DE9C41-36BB-4710-3B04-2B39E4AAC8AA}"/>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7D3D0D30-5BA2-81B4-65B0-27FD9C51B0C5}"/>
                  </a:ext>
                </a:extLst>
              </p:cNvPr>
              <p:cNvSpPr txBox="1"/>
              <p:nvPr/>
            </p:nvSpPr>
            <p:spPr>
              <a:xfrm>
                <a:off x="3644170" y="2965910"/>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r>
                        <a:rPr lang="en-GB" b="1" i="1" baseline="-25000" dirty="0" smtClean="0">
                          <a:solidFill>
                            <a:schemeClr val="accent6">
                              <a:lumMod val="75000"/>
                            </a:schemeClr>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6" name="תיבת טקסט 5">
                <a:extLst>
                  <a:ext uri="{FF2B5EF4-FFF2-40B4-BE49-F238E27FC236}">
                    <a16:creationId xmlns:a16="http://schemas.microsoft.com/office/drawing/2014/main" id="{7D3D0D30-5BA2-81B4-65B0-27FD9C51B0C5}"/>
                  </a:ext>
                </a:extLst>
              </p:cNvPr>
              <p:cNvSpPr txBox="1">
                <a:spLocks noRot="1" noChangeAspect="1" noMove="1" noResize="1" noEditPoints="1" noAdjustHandles="1" noChangeArrowheads="1" noChangeShapeType="1" noTextEdit="1"/>
              </p:cNvSpPr>
              <p:nvPr/>
            </p:nvSpPr>
            <p:spPr>
              <a:xfrm>
                <a:off x="3644170" y="2965910"/>
                <a:ext cx="841951" cy="369332"/>
              </a:xfrm>
              <a:prstGeom prst="rect">
                <a:avLst/>
              </a:prstGeom>
              <a:blipFill>
                <a:blip r:embed="rId4"/>
                <a:stretch>
                  <a:fillRect b="-1667"/>
                </a:stretch>
              </a:blipFill>
            </p:spPr>
            <p:txBody>
              <a:bodyPr/>
              <a:lstStyle/>
              <a:p>
                <a:r>
                  <a:rPr lang="en-IL">
                    <a:noFill/>
                  </a:rPr>
                  <a:t> </a:t>
                </a:r>
              </a:p>
            </p:txBody>
          </p:sp>
        </mc:Fallback>
      </mc:AlternateContent>
    </p:spTree>
    <p:extLst>
      <p:ext uri="{BB962C8B-B14F-4D97-AF65-F5344CB8AC3E}">
        <p14:creationId xmlns:p14="http://schemas.microsoft.com/office/powerpoint/2010/main" val="1441760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3C3C4C02-0260-E17E-E55C-1BB25AD2D5E3}"/>
              </a:ext>
            </a:extLst>
          </p:cNvPr>
          <p:cNvPicPr>
            <a:picLocks noChangeAspect="1"/>
          </p:cNvPicPr>
          <p:nvPr/>
        </p:nvPicPr>
        <p:blipFill>
          <a:blip r:embed="rId2"/>
          <a:stretch>
            <a:fillRect/>
          </a:stretch>
        </p:blipFill>
        <p:spPr>
          <a:xfrm>
            <a:off x="1" y="3145303"/>
            <a:ext cx="7223759" cy="3712697"/>
          </a:xfrm>
          <a:prstGeom prst="rect">
            <a:avLst/>
          </a:prstGeom>
        </p:spPr>
      </p:pic>
      <p:pic>
        <p:nvPicPr>
          <p:cNvPr id="14" name="תמונה 13">
            <a:extLst>
              <a:ext uri="{FF2B5EF4-FFF2-40B4-BE49-F238E27FC236}">
                <a16:creationId xmlns:a16="http://schemas.microsoft.com/office/drawing/2014/main" id="{AB5F7F87-51C8-9F29-570E-14F28DC6EBE9}"/>
              </a:ext>
            </a:extLst>
          </p:cNvPr>
          <p:cNvPicPr>
            <a:picLocks noChangeAspect="1"/>
          </p:cNvPicPr>
          <p:nvPr/>
        </p:nvPicPr>
        <p:blipFill>
          <a:blip r:embed="rId3"/>
          <a:stretch>
            <a:fillRect/>
          </a:stretch>
        </p:blipFill>
        <p:spPr>
          <a:xfrm>
            <a:off x="5877455" y="0"/>
            <a:ext cx="6722533" cy="3458724"/>
          </a:xfrm>
          <a:prstGeom prst="rect">
            <a:avLst/>
          </a:prstGeom>
        </p:spPr>
      </p:pic>
      <p:pic>
        <p:nvPicPr>
          <p:cNvPr id="16" name="תמונה 15">
            <a:extLst>
              <a:ext uri="{FF2B5EF4-FFF2-40B4-BE49-F238E27FC236}">
                <a16:creationId xmlns:a16="http://schemas.microsoft.com/office/drawing/2014/main" id="{C70EBDCE-79E5-0907-63AA-C1015A871BD1}"/>
              </a:ext>
            </a:extLst>
          </p:cNvPr>
          <p:cNvPicPr>
            <a:picLocks noChangeAspect="1"/>
          </p:cNvPicPr>
          <p:nvPr/>
        </p:nvPicPr>
        <p:blipFill>
          <a:blip r:embed="rId4"/>
          <a:stretch>
            <a:fillRect/>
          </a:stretch>
        </p:blipFill>
        <p:spPr>
          <a:xfrm>
            <a:off x="206263" y="162585"/>
            <a:ext cx="5564617" cy="2768900"/>
          </a:xfrm>
          <a:prstGeom prst="rect">
            <a:avLst/>
          </a:prstGeom>
        </p:spPr>
      </p:pic>
      <p:pic>
        <p:nvPicPr>
          <p:cNvPr id="18" name="תמונה 17">
            <a:extLst>
              <a:ext uri="{FF2B5EF4-FFF2-40B4-BE49-F238E27FC236}">
                <a16:creationId xmlns:a16="http://schemas.microsoft.com/office/drawing/2014/main" id="{C67F893C-BD01-A400-ABEA-D590E1FBE259}"/>
              </a:ext>
            </a:extLst>
          </p:cNvPr>
          <p:cNvPicPr>
            <a:picLocks noChangeAspect="1"/>
          </p:cNvPicPr>
          <p:nvPr/>
        </p:nvPicPr>
        <p:blipFill>
          <a:blip r:embed="rId5"/>
          <a:stretch>
            <a:fillRect/>
          </a:stretch>
        </p:blipFill>
        <p:spPr>
          <a:xfrm>
            <a:off x="7152640" y="3690285"/>
            <a:ext cx="5339202" cy="2713849"/>
          </a:xfrm>
          <a:prstGeom prst="rect">
            <a:avLst/>
          </a:prstGeom>
        </p:spPr>
      </p:pic>
    </p:spTree>
    <p:extLst>
      <p:ext uri="{BB962C8B-B14F-4D97-AF65-F5344CB8AC3E}">
        <p14:creationId xmlns:p14="http://schemas.microsoft.com/office/powerpoint/2010/main" val="1920539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תמונה 15">
            <a:extLst>
              <a:ext uri="{FF2B5EF4-FFF2-40B4-BE49-F238E27FC236}">
                <a16:creationId xmlns:a16="http://schemas.microsoft.com/office/drawing/2014/main" id="{495289A1-00F9-FD65-437B-5BBA225CD7A8}"/>
              </a:ext>
            </a:extLst>
          </p:cNvPr>
          <p:cNvPicPr>
            <a:picLocks noChangeAspect="1"/>
          </p:cNvPicPr>
          <p:nvPr/>
        </p:nvPicPr>
        <p:blipFill>
          <a:blip r:embed="rId2"/>
          <a:stretch>
            <a:fillRect/>
          </a:stretch>
        </p:blipFill>
        <p:spPr>
          <a:xfrm>
            <a:off x="27482" y="297220"/>
            <a:ext cx="12286438" cy="6398220"/>
          </a:xfrm>
          <a:prstGeom prst="rect">
            <a:avLst/>
          </a:prstGeom>
        </p:spPr>
      </p:pic>
      <p:sp>
        <p:nvSpPr>
          <p:cNvPr id="4" name="תיבת טקסט 3">
            <a:extLst>
              <a:ext uri="{FF2B5EF4-FFF2-40B4-BE49-F238E27FC236}">
                <a16:creationId xmlns:a16="http://schemas.microsoft.com/office/drawing/2014/main" id="{B064AB71-C57B-27EC-C679-7AC785A79B1B}"/>
              </a:ext>
            </a:extLst>
          </p:cNvPr>
          <p:cNvSpPr txBox="1"/>
          <p:nvPr/>
        </p:nvSpPr>
        <p:spPr>
          <a:xfrm>
            <a:off x="8275320" y="2976303"/>
            <a:ext cx="3180080" cy="369332"/>
          </a:xfrm>
          <a:prstGeom prst="rect">
            <a:avLst/>
          </a:prstGeom>
          <a:noFill/>
        </p:spPr>
        <p:txBody>
          <a:bodyPr wrap="square" rtlCol="0">
            <a:spAutoFit/>
          </a:bodyPr>
          <a:lstStyle/>
          <a:p>
            <a:r>
              <a:rPr lang="en-GB" dirty="0">
                <a:solidFill>
                  <a:srgbClr val="1205BB"/>
                </a:solidFill>
              </a:rPr>
              <a:t>Single elastic</a:t>
            </a:r>
            <a:endParaRPr lang="en-IL" dirty="0">
              <a:solidFill>
                <a:srgbClr val="1205BB"/>
              </a:solidFill>
            </a:endParaRPr>
          </a:p>
        </p:txBody>
      </p:sp>
      <p:sp>
        <p:nvSpPr>
          <p:cNvPr id="5" name="תיבת טקסט 4">
            <a:extLst>
              <a:ext uri="{FF2B5EF4-FFF2-40B4-BE49-F238E27FC236}">
                <a16:creationId xmlns:a16="http://schemas.microsoft.com/office/drawing/2014/main" id="{B5B10C24-CDB2-FCE1-AAE7-3FE1AF450744}"/>
              </a:ext>
            </a:extLst>
          </p:cNvPr>
          <p:cNvSpPr txBox="1"/>
          <p:nvPr/>
        </p:nvSpPr>
        <p:spPr>
          <a:xfrm>
            <a:off x="9641840" y="4964840"/>
            <a:ext cx="3180080" cy="369332"/>
          </a:xfrm>
          <a:prstGeom prst="rect">
            <a:avLst/>
          </a:prstGeom>
          <a:noFill/>
        </p:spPr>
        <p:txBody>
          <a:bodyPr wrap="square" rtlCol="0">
            <a:spAutoFit/>
          </a:bodyPr>
          <a:lstStyle/>
          <a:p>
            <a:r>
              <a:rPr lang="en-GB" dirty="0">
                <a:solidFill>
                  <a:srgbClr val="FF0000"/>
                </a:solidFill>
              </a:rPr>
              <a:t>Single elastic and external</a:t>
            </a:r>
            <a:endParaRPr lang="en-IL" dirty="0">
              <a:solidFill>
                <a:srgbClr val="FF0000"/>
              </a:solidFill>
            </a:endParaRPr>
          </a:p>
        </p:txBody>
      </p:sp>
      <p:sp>
        <p:nvSpPr>
          <p:cNvPr id="6" name="תיבת טקסט 5">
            <a:extLst>
              <a:ext uri="{FF2B5EF4-FFF2-40B4-BE49-F238E27FC236}">
                <a16:creationId xmlns:a16="http://schemas.microsoft.com/office/drawing/2014/main" id="{07D4F7CE-218D-554F-3948-0193693B717E}"/>
              </a:ext>
            </a:extLst>
          </p:cNvPr>
          <p:cNvSpPr txBox="1"/>
          <p:nvPr/>
        </p:nvSpPr>
        <p:spPr>
          <a:xfrm>
            <a:off x="7919720" y="4320850"/>
            <a:ext cx="3180080" cy="369332"/>
          </a:xfrm>
          <a:prstGeom prst="rect">
            <a:avLst/>
          </a:prstGeom>
          <a:noFill/>
        </p:spPr>
        <p:txBody>
          <a:bodyPr wrap="square" rtlCol="0">
            <a:spAutoFit/>
          </a:bodyPr>
          <a:lstStyle/>
          <a:p>
            <a:r>
              <a:rPr lang="en-GB" dirty="0">
                <a:solidFill>
                  <a:srgbClr val="119F14"/>
                </a:solidFill>
              </a:rPr>
              <a:t>Multiple elastic</a:t>
            </a:r>
            <a:endParaRPr lang="en-IL" dirty="0">
              <a:solidFill>
                <a:srgbClr val="119F14"/>
              </a:solidFill>
            </a:endParaRPr>
          </a:p>
        </p:txBody>
      </p:sp>
      <p:sp>
        <p:nvSpPr>
          <p:cNvPr id="7" name="תיבת טקסט 6">
            <a:extLst>
              <a:ext uri="{FF2B5EF4-FFF2-40B4-BE49-F238E27FC236}">
                <a16:creationId xmlns:a16="http://schemas.microsoft.com/office/drawing/2014/main" id="{19904F3B-300C-8022-6D08-C7A65627DF57}"/>
              </a:ext>
            </a:extLst>
          </p:cNvPr>
          <p:cNvSpPr txBox="1"/>
          <p:nvPr/>
        </p:nvSpPr>
        <p:spPr>
          <a:xfrm>
            <a:off x="8930640" y="800515"/>
            <a:ext cx="3383280" cy="1477328"/>
          </a:xfrm>
          <a:prstGeom prst="rect">
            <a:avLst/>
          </a:prstGeom>
          <a:noFill/>
        </p:spPr>
        <p:txBody>
          <a:bodyPr wrap="square" rtlCol="0">
            <a:spAutoFit/>
          </a:bodyPr>
          <a:lstStyle/>
          <a:p>
            <a:r>
              <a:rPr lang="en-GB" dirty="0">
                <a:solidFill>
                  <a:schemeClr val="bg2">
                    <a:lumMod val="10000"/>
                  </a:schemeClr>
                </a:solidFill>
              </a:rPr>
              <a:t>This work (simplified geometry)</a:t>
            </a:r>
          </a:p>
          <a:p>
            <a:r>
              <a:rPr lang="en-GB" dirty="0" err="1"/>
              <a:t>Creus</a:t>
            </a:r>
            <a:r>
              <a:rPr lang="en-GB" dirty="0"/>
              <a:t> et al. , </a:t>
            </a:r>
            <a:r>
              <a:rPr lang="en-GB" b="0" i="1" dirty="0">
                <a:effectLst/>
                <a:latin typeface="-apple-system"/>
              </a:rPr>
              <a:t>JINST</a:t>
            </a:r>
            <a:r>
              <a:rPr lang="en-GB" b="0" i="0" dirty="0">
                <a:effectLst/>
                <a:latin typeface="-apple-system"/>
              </a:rPr>
              <a:t> 10 (2015)</a:t>
            </a:r>
            <a:r>
              <a:rPr lang="en-GB" dirty="0"/>
              <a:t> </a:t>
            </a:r>
            <a:endParaRPr lang="en-IL" dirty="0"/>
          </a:p>
          <a:p>
            <a:endParaRPr lang="en-GB" dirty="0">
              <a:solidFill>
                <a:schemeClr val="bg2">
                  <a:lumMod val="10000"/>
                </a:schemeClr>
              </a:solidFill>
            </a:endParaRPr>
          </a:p>
          <a:p>
            <a:endParaRPr lang="en-GB" dirty="0">
              <a:solidFill>
                <a:schemeClr val="bg2">
                  <a:lumMod val="10000"/>
                </a:schemeClr>
              </a:solidFill>
            </a:endParaRPr>
          </a:p>
          <a:p>
            <a:endParaRPr lang="en-IL" dirty="0">
              <a:solidFill>
                <a:srgbClr val="1205BB"/>
              </a:solidFill>
            </a:endParaRPr>
          </a:p>
        </p:txBody>
      </p:sp>
      <p:cxnSp>
        <p:nvCxnSpPr>
          <p:cNvPr id="11" name="מחבר ישר 10">
            <a:extLst>
              <a:ext uri="{FF2B5EF4-FFF2-40B4-BE49-F238E27FC236}">
                <a16:creationId xmlns:a16="http://schemas.microsoft.com/office/drawing/2014/main" id="{CE58EE74-677E-9033-A6A3-F9FE42292BCC}"/>
              </a:ext>
            </a:extLst>
          </p:cNvPr>
          <p:cNvCxnSpPr/>
          <p:nvPr/>
        </p:nvCxnSpPr>
        <p:spPr>
          <a:xfrm>
            <a:off x="7814628" y="99568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EF482129-7DFB-8B4A-56D7-6E5873F930A4}"/>
              </a:ext>
            </a:extLst>
          </p:cNvPr>
          <p:cNvCxnSpPr/>
          <p:nvPr/>
        </p:nvCxnSpPr>
        <p:spPr>
          <a:xfrm>
            <a:off x="7814628" y="1243724"/>
            <a:ext cx="9144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559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CD9D0BE-7DA9-2D35-BFB5-DF057C60FF14}"/>
              </a:ext>
            </a:extLst>
          </p:cNvPr>
          <p:cNvPicPr>
            <a:picLocks noChangeAspect="1"/>
          </p:cNvPicPr>
          <p:nvPr/>
        </p:nvPicPr>
        <p:blipFill>
          <a:blip r:embed="rId2"/>
          <a:stretch>
            <a:fillRect/>
          </a:stretch>
        </p:blipFill>
        <p:spPr>
          <a:xfrm>
            <a:off x="1414914" y="423513"/>
            <a:ext cx="9371103" cy="6278330"/>
          </a:xfrm>
          <a:prstGeom prst="rect">
            <a:avLst/>
          </a:prstGeom>
        </p:spPr>
      </p:pic>
      <p:sp>
        <p:nvSpPr>
          <p:cNvPr id="4" name="תיבת טקסט 3">
            <a:extLst>
              <a:ext uri="{FF2B5EF4-FFF2-40B4-BE49-F238E27FC236}">
                <a16:creationId xmlns:a16="http://schemas.microsoft.com/office/drawing/2014/main" id="{41447F7A-AF84-76CF-5E45-8582FBAE0D62}"/>
              </a:ext>
            </a:extLst>
          </p:cNvPr>
          <p:cNvSpPr txBox="1"/>
          <p:nvPr/>
        </p:nvSpPr>
        <p:spPr>
          <a:xfrm>
            <a:off x="2050181" y="250257"/>
            <a:ext cx="10404910" cy="369332"/>
          </a:xfrm>
          <a:prstGeom prst="rect">
            <a:avLst/>
          </a:prstGeom>
          <a:noFill/>
        </p:spPr>
        <p:txBody>
          <a:bodyPr wrap="square" rtlCol="0">
            <a:spAutoFit/>
          </a:bodyPr>
          <a:lstStyle/>
          <a:p>
            <a:r>
              <a:rPr lang="en-GB" dirty="0"/>
              <a:t>https://www.sciencedirect.com/science/article/pii/S0927650516302341</a:t>
            </a:r>
            <a:endParaRPr lang="en-IL" dirty="0"/>
          </a:p>
        </p:txBody>
      </p:sp>
    </p:spTree>
    <p:extLst>
      <p:ext uri="{BB962C8B-B14F-4D97-AF65-F5344CB8AC3E}">
        <p14:creationId xmlns:p14="http://schemas.microsoft.com/office/powerpoint/2010/main" val="1896853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1790D41B-CC8E-82B8-501A-A6A9214917DC}"/>
              </a:ext>
            </a:extLst>
          </p:cNvPr>
          <p:cNvSpPr txBox="1"/>
          <p:nvPr/>
        </p:nvSpPr>
        <p:spPr>
          <a:xfrm>
            <a:off x="345440" y="436880"/>
            <a:ext cx="11988800" cy="1754326"/>
          </a:xfrm>
          <a:prstGeom prst="rect">
            <a:avLst/>
          </a:prstGeom>
          <a:noFill/>
        </p:spPr>
        <p:txBody>
          <a:bodyPr wrap="square" rtlCol="0">
            <a:spAutoFit/>
          </a:bodyPr>
          <a:lstStyle/>
          <a:p>
            <a:r>
              <a:rPr lang="en-GB" dirty="0"/>
              <a:t>In order to make sure we understand how to properly set the required parameters for scintillation light in geant4, we first want to make some sanity checks.</a:t>
            </a:r>
          </a:p>
          <a:p>
            <a:r>
              <a:rPr lang="en-GB" dirty="0"/>
              <a:t> First and foremost, we want to see that the distribution of the amount of scintillation photons created matches the parameter we set for the SCINTILLATIONYIELD. </a:t>
            </a:r>
          </a:p>
          <a:p>
            <a:r>
              <a:rPr lang="en-GB" dirty="0"/>
              <a:t>Doing this we run into a problem – we don’t seem to get the right amount of photons.</a:t>
            </a:r>
          </a:p>
          <a:p>
            <a:r>
              <a:rPr lang="en-GB" dirty="0"/>
              <a:t>The following slides explain why that is</a:t>
            </a:r>
            <a:endParaRPr lang="en-IL" dirty="0"/>
          </a:p>
        </p:txBody>
      </p:sp>
    </p:spTree>
    <p:extLst>
      <p:ext uri="{BB962C8B-B14F-4D97-AF65-F5344CB8AC3E}">
        <p14:creationId xmlns:p14="http://schemas.microsoft.com/office/powerpoint/2010/main" val="30311916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BD4E3B0D-606F-282D-46BD-B14873597CAD}"/>
              </a:ext>
            </a:extLst>
          </p:cNvPr>
          <p:cNvPicPr>
            <a:picLocks noChangeAspect="1"/>
          </p:cNvPicPr>
          <p:nvPr/>
        </p:nvPicPr>
        <p:blipFill>
          <a:blip r:embed="rId2"/>
          <a:stretch>
            <a:fillRect/>
          </a:stretch>
        </p:blipFill>
        <p:spPr>
          <a:xfrm>
            <a:off x="2773679" y="3159760"/>
            <a:ext cx="7342455" cy="3566160"/>
          </a:xfrm>
          <a:prstGeom prst="rect">
            <a:avLst/>
          </a:prstGeom>
        </p:spPr>
      </p:pic>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D1153D98-2475-F95D-75DC-871B569AE445}"/>
                  </a:ext>
                </a:extLst>
              </p:cNvPr>
              <p:cNvSpPr txBox="1"/>
              <p:nvPr/>
            </p:nvSpPr>
            <p:spPr>
              <a:xfrm>
                <a:off x="132080" y="41893"/>
                <a:ext cx="12335828" cy="3466526"/>
              </a:xfrm>
              <a:prstGeom prst="rect">
                <a:avLst/>
              </a:prstGeom>
              <a:noFill/>
            </p:spPr>
            <p:txBody>
              <a:bodyPr wrap="square" rtlCol="0">
                <a:spAutoFit/>
              </a:bodyPr>
              <a:lstStyle/>
              <a:p>
                <a:r>
                  <a:rPr lang="en-GB" dirty="0"/>
                  <a:t>When setting the SCINTILLATIONYIELD of a material in geant4, </a:t>
                </a:r>
                <a:r>
                  <a:rPr lang="en-GB" dirty="0" err="1"/>
                  <a:t>geant</a:t>
                </a:r>
                <a:r>
                  <a:rPr lang="en-GB" dirty="0"/>
                  <a:t> takes into account the birks constant when calculating how many scintillation photons to produce in an event, even for electrons. This means you will see fewer scintillation photons than your input parameter.</a:t>
                </a:r>
              </a:p>
              <a:p>
                <a:endParaRPr lang="en-GB" dirty="0"/>
              </a:p>
              <a:p>
                <a:r>
                  <a:rPr lang="en-GB" dirty="0"/>
                  <a:t>Even if you set birks constant = 0, the physics package overrides and sets the LAr birks constant = 0.032 mm/MeV</a:t>
                </a:r>
              </a:p>
              <a:p>
                <a:r>
                  <a:rPr lang="en-GB" dirty="0"/>
                  <a:t>This tracks according to the data we gathered – using the average path length of the primary electron in the detector(with </a:t>
                </a:r>
                <a14:m>
                  <m:oMath xmlns:m="http://schemas.openxmlformats.org/officeDocument/2006/math">
                    <m:sSub>
                      <m:sSubPr>
                        <m:ctrlPr>
                          <a:rPr lang="en-GB" b="0" i="1" smtClean="0">
                            <a:latin typeface="Cambria Math" panose="02040503050406030204" pitchFamily="18" charset="0"/>
                          </a:rPr>
                        </m:ctrlPr>
                      </m:sSub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𝑘</m:t>
                            </m:r>
                          </m:sub>
                        </m:sSub>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1</m:t>
                    </m:r>
                    <m:r>
                      <a:rPr lang="en-GB" b="0" i="1" smtClean="0">
                        <a:latin typeface="Cambria Math" panose="02040503050406030204" pitchFamily="18" charset="0"/>
                      </a:rPr>
                      <m:t>𝑀𝑒𝑉</m:t>
                    </m:r>
                    <m:r>
                      <a:rPr lang="en-GB" b="0" i="1" smtClean="0">
                        <a:latin typeface="Cambria Math" panose="02040503050406030204" pitchFamily="18" charset="0"/>
                      </a:rPr>
                      <m:t>)</m:t>
                    </m:r>
                  </m:oMath>
                </a14:m>
                <a:r>
                  <a:rPr lang="en-GB" dirty="0"/>
                  <a:t>, we can calculate the light yield attenuation assuming birks constant = 0.032 using:</a:t>
                </a:r>
              </a:p>
              <a:p>
                <a:r>
                  <a:rPr lang="en-GB" dirty="0"/>
                  <a:t> </a:t>
                </a:r>
                <a14:m>
                  <m:oMath xmlns:m="http://schemas.openxmlformats.org/officeDocument/2006/math">
                    <m:r>
                      <a:rPr lang="en-GB" b="0" i="1" smtClean="0">
                        <a:latin typeface="Cambria Math" panose="02040503050406030204" pitchFamily="18" charset="0"/>
                      </a:rPr>
                      <m:t>𝑎𝑡𝑡𝑒𝑛𝑢𝑎𝑡𝑖𝑜𝑛</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032</m:t>
                        </m:r>
                        <m:r>
                          <a:rPr lang="en-GB" b="0" i="1" smtClean="0">
                            <a:latin typeface="Cambria Math" panose="02040503050406030204" pitchFamily="18" charset="0"/>
                          </a:rPr>
                          <m:t>∙</m:t>
                        </m:r>
                        <m:r>
                          <a:rPr lang="en-GB" b="0" i="1" smtClean="0">
                            <a:latin typeface="Cambria Math" panose="02040503050406030204" pitchFamily="18" charset="0"/>
                          </a:rPr>
                          <m:t>𝑎𝑣𝑔</m:t>
                        </m:r>
                        <m:r>
                          <a:rPr lang="en-GB" b="0" i="1" smtClean="0">
                            <a:latin typeface="Cambria Math" panose="02040503050406030204" pitchFamily="18" charset="0"/>
                          </a:rPr>
                          <m:t>.</m:t>
                        </m:r>
                        <m:r>
                          <a:rPr lang="en-GB" b="0" i="1" smtClean="0">
                            <a:latin typeface="Cambria Math" panose="02040503050406030204" pitchFamily="18" charset="0"/>
                          </a:rPr>
                          <m:t>𝑝𝑎𝑡</m:t>
                        </m:r>
                        <m:r>
                          <a:rPr lang="en-GB" b="0" i="1" smtClean="0">
                            <a:latin typeface="Cambria Math" panose="02040503050406030204" pitchFamily="18" charset="0"/>
                          </a:rPr>
                          <m:t>h</m:t>
                        </m:r>
                        <m:r>
                          <a:rPr lang="en-GB" b="0" i="1" smtClean="0">
                            <a:latin typeface="Cambria Math" panose="02040503050406030204" pitchFamily="18" charset="0"/>
                          </a:rPr>
                          <m:t> </m:t>
                        </m:r>
                        <m:r>
                          <a:rPr lang="en-GB" b="0" i="1" smtClean="0">
                            <a:latin typeface="Cambria Math" panose="02040503050406030204" pitchFamily="18" charset="0"/>
                          </a:rPr>
                          <m:t>𝑙𝑒𝑛𝑔𝑡</m:t>
                        </m:r>
                        <m:r>
                          <a:rPr lang="en-GB" b="0" i="1" smtClean="0">
                            <a:latin typeface="Cambria Math" panose="02040503050406030204" pitchFamily="18" charset="0"/>
                          </a:rPr>
                          <m:t>h</m:t>
                        </m:r>
                      </m:den>
                    </m:f>
                    <m:r>
                      <a:rPr lang="en-GB" b="0" i="1" smtClean="0">
                        <a:latin typeface="Cambria Math" panose="02040503050406030204" pitchFamily="18" charset="0"/>
                      </a:rPr>
                      <m: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007</m:t>
                    </m:r>
                    <m:r>
                      <a:rPr lang="en-GB" b="0" i="1" smtClean="0">
                        <a:latin typeface="Cambria Math" panose="02040503050406030204" pitchFamily="18" charset="0"/>
                      </a:rPr>
                      <m:t>−</m:t>
                    </m:r>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009</m:t>
                    </m:r>
                  </m:oMath>
                </a14:m>
                <a:endParaRPr lang="en-GB" b="0" dirty="0"/>
              </a:p>
              <a:p>
                <a:r>
                  <a:rPr lang="en-GB" dirty="0"/>
                  <a:t> if you can the amount of scintillation photons per event, you can deduce the attenuation of the light yield by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51000</m:t>
                        </m:r>
                      </m:num>
                      <m:den>
                        <m:r>
                          <a:rPr lang="en-GB" b="0" i="1" smtClean="0">
                            <a:latin typeface="Cambria Math" panose="02040503050406030204" pitchFamily="18" charset="0"/>
                          </a:rPr>
                          <m:t>𝑛𝑢𝑚</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𝑠𝑐𝑖𝑛𝑡</m:t>
                        </m:r>
                        <m:r>
                          <a:rPr lang="en-GB" b="0" i="1" smtClean="0">
                            <a:latin typeface="Cambria Math" panose="02040503050406030204" pitchFamily="18" charset="0"/>
                          </a:rPr>
                          <m:t> </m:t>
                        </m:r>
                        <m:r>
                          <a:rPr lang="en-GB" b="0" i="1" smtClean="0">
                            <a:latin typeface="Cambria Math" panose="02040503050406030204" pitchFamily="18" charset="0"/>
                          </a:rPr>
                          <m:t>𝑝</m:t>
                        </m:r>
                        <m:r>
                          <a:rPr lang="en-GB" b="0" i="1" smtClean="0">
                            <a:latin typeface="Cambria Math" panose="02040503050406030204" pitchFamily="18" charset="0"/>
                          </a:rPr>
                          <m:t>h</m:t>
                        </m:r>
                        <m:r>
                          <a:rPr lang="en-GB" b="0" i="1" smtClean="0">
                            <a:latin typeface="Cambria Math" panose="02040503050406030204" pitchFamily="18" charset="0"/>
                          </a:rPr>
                          <m:t>𝑜𝑡𝑜𝑛𝑠</m:t>
                        </m:r>
                      </m:den>
                    </m:f>
                  </m:oMath>
                </a14:m>
                <a:endParaRPr lang="en-GB" dirty="0"/>
              </a:p>
              <a:p>
                <a:r>
                  <a:rPr lang="en-GB" dirty="0"/>
                  <a:t>This comes out to be around 1.012 when checking each photon individually by its track and 1.008 using the process vector-&gt;</a:t>
                </a:r>
                <a:r>
                  <a:rPr lang="en-GB" dirty="0" err="1"/>
                  <a:t>GetNumPhotons</a:t>
                </a:r>
                <a:r>
                  <a:rPr lang="en-GB" dirty="0"/>
                  <a:t> method.</a:t>
                </a:r>
                <a:endParaRPr lang="en-IL" dirty="0"/>
              </a:p>
            </p:txBody>
          </p:sp>
        </mc:Choice>
        <mc:Fallback xmlns="">
          <p:sp>
            <p:nvSpPr>
              <p:cNvPr id="2" name="תיבת טקסט 1">
                <a:extLst>
                  <a:ext uri="{FF2B5EF4-FFF2-40B4-BE49-F238E27FC236}">
                    <a16:creationId xmlns:a16="http://schemas.microsoft.com/office/drawing/2014/main" id="{D1153D98-2475-F95D-75DC-871B569AE445}"/>
                  </a:ext>
                </a:extLst>
              </p:cNvPr>
              <p:cNvSpPr txBox="1">
                <a:spLocks noRot="1" noChangeAspect="1" noMove="1" noResize="1" noEditPoints="1" noAdjustHandles="1" noChangeArrowheads="1" noChangeShapeType="1" noTextEdit="1"/>
              </p:cNvSpPr>
              <p:nvPr/>
            </p:nvSpPr>
            <p:spPr>
              <a:xfrm>
                <a:off x="132080" y="41893"/>
                <a:ext cx="12335828" cy="3466526"/>
              </a:xfrm>
              <a:prstGeom prst="rect">
                <a:avLst/>
              </a:prstGeom>
              <a:blipFill>
                <a:blip r:embed="rId3"/>
                <a:stretch>
                  <a:fillRect l="-445" t="-1054" b="-1757"/>
                </a:stretch>
              </a:blipFill>
            </p:spPr>
            <p:txBody>
              <a:bodyPr/>
              <a:lstStyle/>
              <a:p>
                <a:r>
                  <a:rPr lang="en-IL">
                    <a:noFill/>
                  </a:rPr>
                  <a:t> </a:t>
                </a:r>
              </a:p>
            </p:txBody>
          </p:sp>
        </mc:Fallback>
      </mc:AlternateContent>
    </p:spTree>
    <p:extLst>
      <p:ext uri="{BB962C8B-B14F-4D97-AF65-F5344CB8AC3E}">
        <p14:creationId xmlns:p14="http://schemas.microsoft.com/office/powerpoint/2010/main" val="23911946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CA446D85-3A3E-D562-0974-E315A09DF9DB}"/>
              </a:ext>
            </a:extLst>
          </p:cNvPr>
          <p:cNvPicPr>
            <a:picLocks noChangeAspect="1"/>
          </p:cNvPicPr>
          <p:nvPr/>
        </p:nvPicPr>
        <p:blipFill>
          <a:blip r:embed="rId2"/>
          <a:stretch>
            <a:fillRect/>
          </a:stretch>
        </p:blipFill>
        <p:spPr>
          <a:xfrm>
            <a:off x="0" y="3511308"/>
            <a:ext cx="6299994" cy="3245091"/>
          </a:xfrm>
          <a:prstGeom prst="rect">
            <a:avLst/>
          </a:prstGeom>
        </p:spPr>
      </p:pic>
      <p:pic>
        <p:nvPicPr>
          <p:cNvPr id="3" name="תמונה 2">
            <a:extLst>
              <a:ext uri="{FF2B5EF4-FFF2-40B4-BE49-F238E27FC236}">
                <a16:creationId xmlns:a16="http://schemas.microsoft.com/office/drawing/2014/main" id="{91D0791E-6403-5723-EF39-E81077B6DC99}"/>
              </a:ext>
            </a:extLst>
          </p:cNvPr>
          <p:cNvPicPr>
            <a:picLocks noChangeAspect="1"/>
          </p:cNvPicPr>
          <p:nvPr/>
        </p:nvPicPr>
        <p:blipFill>
          <a:blip r:embed="rId3"/>
          <a:stretch>
            <a:fillRect/>
          </a:stretch>
        </p:blipFill>
        <p:spPr>
          <a:xfrm>
            <a:off x="6299994" y="3488184"/>
            <a:ext cx="5995194" cy="3185907"/>
          </a:xfrm>
          <a:prstGeom prst="rect">
            <a:avLst/>
          </a:prstGeom>
        </p:spPr>
      </p:pic>
      <p:sp>
        <p:nvSpPr>
          <p:cNvPr id="4" name="תיבת טקסט 3">
            <a:extLst>
              <a:ext uri="{FF2B5EF4-FFF2-40B4-BE49-F238E27FC236}">
                <a16:creationId xmlns:a16="http://schemas.microsoft.com/office/drawing/2014/main" id="{9D069EBC-5D03-5A26-C04C-E576020350D6}"/>
              </a:ext>
            </a:extLst>
          </p:cNvPr>
          <p:cNvSpPr txBox="1"/>
          <p:nvPr/>
        </p:nvSpPr>
        <p:spPr>
          <a:xfrm>
            <a:off x="792480" y="2712035"/>
            <a:ext cx="4399280" cy="369332"/>
          </a:xfrm>
          <a:prstGeom prst="rect">
            <a:avLst/>
          </a:prstGeom>
          <a:noFill/>
        </p:spPr>
        <p:txBody>
          <a:bodyPr wrap="square" rtlCol="0">
            <a:spAutoFit/>
          </a:bodyPr>
          <a:lstStyle/>
          <a:p>
            <a:r>
              <a:rPr lang="en-GB" dirty="0"/>
              <a:t>Using </a:t>
            </a:r>
            <a:r>
              <a:rPr lang="en-GB" dirty="0" err="1"/>
              <a:t>processVector</a:t>
            </a:r>
            <a:r>
              <a:rPr lang="en-GB" dirty="0"/>
              <a:t>-&gt;</a:t>
            </a:r>
            <a:r>
              <a:rPr lang="en-GB" dirty="0" err="1"/>
              <a:t>getNumPhotons</a:t>
            </a:r>
            <a:endParaRPr lang="en-IL" dirty="0"/>
          </a:p>
        </p:txBody>
      </p:sp>
      <p:sp>
        <p:nvSpPr>
          <p:cNvPr id="5" name="תיבת טקסט 4">
            <a:extLst>
              <a:ext uri="{FF2B5EF4-FFF2-40B4-BE49-F238E27FC236}">
                <a16:creationId xmlns:a16="http://schemas.microsoft.com/office/drawing/2014/main" id="{95CF3AC1-CD0B-507E-2AB5-4D789D3568C4}"/>
              </a:ext>
            </a:extLst>
          </p:cNvPr>
          <p:cNvSpPr txBox="1"/>
          <p:nvPr/>
        </p:nvSpPr>
        <p:spPr>
          <a:xfrm>
            <a:off x="7589520" y="2896701"/>
            <a:ext cx="4399280" cy="369332"/>
          </a:xfrm>
          <a:prstGeom prst="rect">
            <a:avLst/>
          </a:prstGeom>
          <a:noFill/>
        </p:spPr>
        <p:txBody>
          <a:bodyPr wrap="square" rtlCol="0">
            <a:spAutoFit/>
          </a:bodyPr>
          <a:lstStyle/>
          <a:p>
            <a:r>
              <a:rPr lang="en-GB" dirty="0"/>
              <a:t>Checking each track individually</a:t>
            </a:r>
            <a:endParaRPr lang="en-IL" dirty="0"/>
          </a:p>
        </p:txBody>
      </p:sp>
    </p:spTree>
    <p:extLst>
      <p:ext uri="{BB962C8B-B14F-4D97-AF65-F5344CB8AC3E}">
        <p14:creationId xmlns:p14="http://schemas.microsoft.com/office/powerpoint/2010/main" val="54890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1DDD2BF8-FE11-F234-7B50-2DFA48ED4874}"/>
              </a:ext>
            </a:extLst>
          </p:cNvPr>
          <p:cNvSpPr txBox="1"/>
          <p:nvPr/>
        </p:nvSpPr>
        <p:spPr>
          <a:xfrm>
            <a:off x="436880" y="386080"/>
            <a:ext cx="10454640" cy="646331"/>
          </a:xfrm>
          <a:prstGeom prst="rect">
            <a:avLst/>
          </a:prstGeom>
          <a:noFill/>
        </p:spPr>
        <p:txBody>
          <a:bodyPr wrap="square" rtlCol="0">
            <a:spAutoFit/>
          </a:bodyPr>
          <a:lstStyle/>
          <a:p>
            <a:r>
              <a:rPr lang="en-GB" dirty="0"/>
              <a:t>Finally, when setting birks constant to a really small number, but not 0, so that the physics package does not override it, you see a distribution centered around 51000 photons per event as expected:</a:t>
            </a:r>
            <a:endParaRPr lang="en-IL" dirty="0"/>
          </a:p>
        </p:txBody>
      </p:sp>
      <p:pic>
        <p:nvPicPr>
          <p:cNvPr id="4" name="תמונה 3">
            <a:extLst>
              <a:ext uri="{FF2B5EF4-FFF2-40B4-BE49-F238E27FC236}">
                <a16:creationId xmlns:a16="http://schemas.microsoft.com/office/drawing/2014/main" id="{A39EAE68-E4FF-B1A8-7FEE-EDD2686295FC}"/>
              </a:ext>
            </a:extLst>
          </p:cNvPr>
          <p:cNvPicPr>
            <a:picLocks noChangeAspect="1"/>
          </p:cNvPicPr>
          <p:nvPr/>
        </p:nvPicPr>
        <p:blipFill>
          <a:blip r:embed="rId2"/>
          <a:stretch>
            <a:fillRect/>
          </a:stretch>
        </p:blipFill>
        <p:spPr>
          <a:xfrm>
            <a:off x="1021617" y="1376544"/>
            <a:ext cx="10008114" cy="5283472"/>
          </a:xfrm>
          <a:prstGeom prst="rect">
            <a:avLst/>
          </a:prstGeom>
        </p:spPr>
      </p:pic>
    </p:spTree>
    <p:extLst>
      <p:ext uri="{BB962C8B-B14F-4D97-AF65-F5344CB8AC3E}">
        <p14:creationId xmlns:p14="http://schemas.microsoft.com/office/powerpoint/2010/main" val="5768411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9BB6EFE9-A741-F90F-A460-2261958CD548}"/>
              </a:ext>
            </a:extLst>
          </p:cNvPr>
          <p:cNvSpPr txBox="1"/>
          <p:nvPr/>
        </p:nvSpPr>
        <p:spPr>
          <a:xfrm>
            <a:off x="426719" y="114620"/>
            <a:ext cx="10103369" cy="1200329"/>
          </a:xfrm>
          <a:prstGeom prst="rect">
            <a:avLst/>
          </a:prstGeom>
          <a:noFill/>
        </p:spPr>
        <p:txBody>
          <a:bodyPr wrap="square" rtlCol="0">
            <a:spAutoFit/>
          </a:bodyPr>
          <a:lstStyle/>
          <a:p>
            <a:r>
              <a:rPr lang="en-GB" dirty="0"/>
              <a:t>Moving on, we want to perform extra sanity checks. We start by firing a 1 MeV electron directly in the center of our LAr cylinder.</a:t>
            </a:r>
          </a:p>
          <a:p>
            <a:r>
              <a:rPr lang="en-GB" dirty="0"/>
              <a:t>Firstly, the emitted scintillation photons’ wavelength – this distribution matches the parameters we set – centered around 128nm wavelength for the emission spectra. </a:t>
            </a:r>
            <a:endParaRPr lang="en-IL" dirty="0"/>
          </a:p>
        </p:txBody>
      </p:sp>
      <p:pic>
        <p:nvPicPr>
          <p:cNvPr id="4" name="תמונה 3">
            <a:extLst>
              <a:ext uri="{FF2B5EF4-FFF2-40B4-BE49-F238E27FC236}">
                <a16:creationId xmlns:a16="http://schemas.microsoft.com/office/drawing/2014/main" id="{3075428C-5D0F-C821-3804-D790CDC50464}"/>
              </a:ext>
            </a:extLst>
          </p:cNvPr>
          <p:cNvPicPr>
            <a:picLocks noChangeAspect="1"/>
          </p:cNvPicPr>
          <p:nvPr/>
        </p:nvPicPr>
        <p:blipFill>
          <a:blip r:embed="rId2"/>
          <a:stretch>
            <a:fillRect/>
          </a:stretch>
        </p:blipFill>
        <p:spPr>
          <a:xfrm>
            <a:off x="679349" y="1314949"/>
            <a:ext cx="10103369" cy="5264421"/>
          </a:xfrm>
          <a:prstGeom prst="rect">
            <a:avLst/>
          </a:prstGeom>
        </p:spPr>
      </p:pic>
    </p:spTree>
    <p:extLst>
      <p:ext uri="{BB962C8B-B14F-4D97-AF65-F5344CB8AC3E}">
        <p14:creationId xmlns:p14="http://schemas.microsoft.com/office/powerpoint/2010/main" val="1332015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181F71F-6A74-147A-0427-09559F8580E7}"/>
              </a:ext>
            </a:extLst>
          </p:cNvPr>
          <p:cNvSpPr txBox="1"/>
          <p:nvPr/>
        </p:nvSpPr>
        <p:spPr>
          <a:xfrm>
            <a:off x="91440" y="365760"/>
            <a:ext cx="12508548" cy="369332"/>
          </a:xfrm>
          <a:prstGeom prst="rect">
            <a:avLst/>
          </a:prstGeom>
          <a:noFill/>
        </p:spPr>
        <p:txBody>
          <a:bodyPr wrap="square" rtlCol="0">
            <a:spAutoFit/>
          </a:bodyPr>
          <a:lstStyle/>
          <a:p>
            <a:r>
              <a:rPr lang="en-GB" dirty="0"/>
              <a:t>Next, looking at the emission timing of the scintillation photons, with fast component set to 7ns and slow component set to 1500ns:</a:t>
            </a:r>
            <a:endParaRPr lang="en-IL" dirty="0"/>
          </a:p>
        </p:txBody>
      </p:sp>
      <p:pic>
        <p:nvPicPr>
          <p:cNvPr id="4" name="תמונה 3">
            <a:extLst>
              <a:ext uri="{FF2B5EF4-FFF2-40B4-BE49-F238E27FC236}">
                <a16:creationId xmlns:a16="http://schemas.microsoft.com/office/drawing/2014/main" id="{5BF56CEF-B572-148C-B3CF-295919718474}"/>
              </a:ext>
            </a:extLst>
          </p:cNvPr>
          <p:cNvPicPr>
            <a:picLocks noChangeAspect="1"/>
          </p:cNvPicPr>
          <p:nvPr/>
        </p:nvPicPr>
        <p:blipFill>
          <a:blip r:embed="rId2"/>
          <a:stretch>
            <a:fillRect/>
          </a:stretch>
        </p:blipFill>
        <p:spPr>
          <a:xfrm>
            <a:off x="937156" y="1066801"/>
            <a:ext cx="10987129" cy="5592578"/>
          </a:xfrm>
          <a:prstGeom prst="rect">
            <a:avLst/>
          </a:prstGeom>
        </p:spPr>
      </p:pic>
    </p:spTree>
    <p:extLst>
      <p:ext uri="{BB962C8B-B14F-4D97-AF65-F5344CB8AC3E}">
        <p14:creationId xmlns:p14="http://schemas.microsoft.com/office/powerpoint/2010/main" val="42614928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4D87DFCC-5438-8EAC-DE09-23F702EB26D1}"/>
              </a:ext>
            </a:extLst>
          </p:cNvPr>
          <p:cNvPicPr>
            <a:picLocks noChangeAspect="1"/>
          </p:cNvPicPr>
          <p:nvPr/>
        </p:nvPicPr>
        <p:blipFill>
          <a:blip r:embed="rId2"/>
          <a:stretch>
            <a:fillRect/>
          </a:stretch>
        </p:blipFill>
        <p:spPr>
          <a:xfrm>
            <a:off x="111760" y="3400980"/>
            <a:ext cx="6622484" cy="3457020"/>
          </a:xfrm>
          <a:prstGeom prst="rect">
            <a:avLst/>
          </a:prstGeom>
        </p:spPr>
      </p:pic>
      <p:pic>
        <p:nvPicPr>
          <p:cNvPr id="5" name="תמונה 4">
            <a:extLst>
              <a:ext uri="{FF2B5EF4-FFF2-40B4-BE49-F238E27FC236}">
                <a16:creationId xmlns:a16="http://schemas.microsoft.com/office/drawing/2014/main" id="{D82E6BC0-D409-B05F-04A1-8E883FE66DFC}"/>
              </a:ext>
            </a:extLst>
          </p:cNvPr>
          <p:cNvPicPr>
            <a:picLocks noChangeAspect="1"/>
          </p:cNvPicPr>
          <p:nvPr/>
        </p:nvPicPr>
        <p:blipFill>
          <a:blip r:embed="rId3"/>
          <a:stretch>
            <a:fillRect/>
          </a:stretch>
        </p:blipFill>
        <p:spPr>
          <a:xfrm>
            <a:off x="0" y="150365"/>
            <a:ext cx="6864771" cy="3507235"/>
          </a:xfrm>
          <a:prstGeom prst="rect">
            <a:avLst/>
          </a:prstGeom>
        </p:spPr>
      </p:pic>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5CD59CA0-59A4-EE28-6994-E39E8239A44B}"/>
                  </a:ext>
                </a:extLst>
              </p:cNvPr>
              <p:cNvSpPr txBox="1"/>
              <p:nvPr/>
            </p:nvSpPr>
            <p:spPr>
              <a:xfrm>
                <a:off x="7528560" y="629920"/>
                <a:ext cx="4714240" cy="957185"/>
              </a:xfrm>
              <a:prstGeom prst="rect">
                <a:avLst/>
              </a:prstGeom>
              <a:noFill/>
            </p:spPr>
            <p:txBody>
              <a:bodyPr wrap="square" rtlCol="0">
                <a:spAutoFit/>
              </a:bodyPr>
              <a:lstStyle/>
              <a:p>
                <a:r>
                  <a:rPr lang="en-GB" dirty="0"/>
                  <a:t>Next, the scintillation photons’ angular distribution, separated to spherical angles </a:t>
                </a:r>
                <a14:m>
                  <m:oMath xmlns:m="http://schemas.openxmlformats.org/officeDocument/2006/math">
                    <m:r>
                      <a:rPr lang="en-GB" b="0" i="1" smtClean="0">
                        <a:latin typeface="Cambria Math" panose="02040503050406030204" pitchFamily="18" charset="0"/>
                      </a:rPr>
                      <m:t>𝜃</m:t>
                    </m:r>
                    <m:r>
                      <a:rPr lang="en-GB" b="0" i="1" smtClean="0">
                        <a:latin typeface="Cambria Math" panose="02040503050406030204" pitchFamily="18" charset="0"/>
                      </a:rPr>
                      <m:t> </m:t>
                    </m:r>
                  </m:oMath>
                </a14:m>
                <a:r>
                  <a:rPr lang="en-GB" dirty="0"/>
                  <a:t>and </a:t>
                </a:r>
                <a14:m>
                  <m:oMath xmlns:m="http://schemas.openxmlformats.org/officeDocument/2006/math">
                    <m:r>
                      <m:rPr>
                        <m:lit/>
                      </m:rPr>
                      <a:rPr lang="en-GB" b="0" i="0" dirty="0" smtClean="0">
                        <a:latin typeface="Cambria Math" panose="02040503050406030204" pitchFamily="18" charset="0"/>
                      </a:rPr>
                      <m:t> </m:t>
                    </m:r>
                    <m:r>
                      <a:rPr lang="en-GB" b="0" i="1" dirty="0" smtClean="0">
                        <a:latin typeface="Cambria Math" panose="02040503050406030204" pitchFamily="18" charset="0"/>
                      </a:rPr>
                      <m:t>𝜙</m:t>
                    </m:r>
                  </m:oMath>
                </a14:m>
                <a:r>
                  <a:rPr lang="en-GB" dirty="0"/>
                  <a:t>.</a:t>
                </a:r>
                <a:endParaRPr lang="en-IL" dirty="0"/>
              </a:p>
            </p:txBody>
          </p:sp>
        </mc:Choice>
        <mc:Fallback xmlns="">
          <p:sp>
            <p:nvSpPr>
              <p:cNvPr id="6" name="תיבת טקסט 5">
                <a:extLst>
                  <a:ext uri="{FF2B5EF4-FFF2-40B4-BE49-F238E27FC236}">
                    <a16:creationId xmlns:a16="http://schemas.microsoft.com/office/drawing/2014/main" id="{5CD59CA0-59A4-EE28-6994-E39E8239A44B}"/>
                  </a:ext>
                </a:extLst>
              </p:cNvPr>
              <p:cNvSpPr txBox="1">
                <a:spLocks noRot="1" noChangeAspect="1" noMove="1" noResize="1" noEditPoints="1" noAdjustHandles="1" noChangeArrowheads="1" noChangeShapeType="1" noTextEdit="1"/>
              </p:cNvSpPr>
              <p:nvPr/>
            </p:nvSpPr>
            <p:spPr>
              <a:xfrm>
                <a:off x="7528560" y="629920"/>
                <a:ext cx="4714240" cy="957185"/>
              </a:xfrm>
              <a:prstGeom prst="rect">
                <a:avLst/>
              </a:prstGeom>
              <a:blipFill>
                <a:blip r:embed="rId4"/>
                <a:stretch>
                  <a:fillRect l="-1035" t="-3185" r="-1164" b="-5732"/>
                </a:stretch>
              </a:blipFill>
            </p:spPr>
            <p:txBody>
              <a:bodyPr/>
              <a:lstStyle/>
              <a:p>
                <a:r>
                  <a:rPr lang="en-IL">
                    <a:noFill/>
                  </a:rPr>
                  <a:t> </a:t>
                </a:r>
              </a:p>
            </p:txBody>
          </p:sp>
        </mc:Fallback>
      </mc:AlternateContent>
    </p:spTree>
    <p:extLst>
      <p:ext uri="{BB962C8B-B14F-4D97-AF65-F5344CB8AC3E}">
        <p14:creationId xmlns:p14="http://schemas.microsoft.com/office/powerpoint/2010/main" val="3583750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F9F6BDF-D3CD-9715-B545-053D1C871177}"/>
              </a:ext>
            </a:extLst>
          </p:cNvPr>
          <p:cNvPicPr>
            <a:picLocks noChangeAspect="1"/>
          </p:cNvPicPr>
          <p:nvPr/>
        </p:nvPicPr>
        <p:blipFill>
          <a:blip r:embed="rId2"/>
          <a:stretch>
            <a:fillRect/>
          </a:stretch>
        </p:blipFill>
        <p:spPr>
          <a:xfrm>
            <a:off x="0" y="125128"/>
            <a:ext cx="12616804" cy="6598947"/>
          </a:xfrm>
          <a:prstGeom prst="rect">
            <a:avLst/>
          </a:prstGeom>
        </p:spPr>
      </p:pic>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8CEED095-64BB-3D54-66AE-6CADE42D534F}"/>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9" name="תיבת טקסט 8">
                <a:extLst>
                  <a:ext uri="{FF2B5EF4-FFF2-40B4-BE49-F238E27FC236}">
                    <a16:creationId xmlns:a16="http://schemas.microsoft.com/office/drawing/2014/main" id="{8CEED095-64BB-3D54-66AE-6CADE42D534F}"/>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8E039C34-1D08-303F-058D-13798568E5D5}"/>
                  </a:ext>
                </a:extLst>
              </p:cNvPr>
              <p:cNvSpPr txBox="1"/>
              <p:nvPr/>
            </p:nvSpPr>
            <p:spPr>
              <a:xfrm>
                <a:off x="3644170" y="2965910"/>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r>
                        <a:rPr lang="en-GB" b="1" i="1" baseline="-25000" dirty="0" smtClean="0">
                          <a:solidFill>
                            <a:schemeClr val="accent6">
                              <a:lumMod val="75000"/>
                            </a:schemeClr>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10" name="תיבת טקסט 9">
                <a:extLst>
                  <a:ext uri="{FF2B5EF4-FFF2-40B4-BE49-F238E27FC236}">
                    <a16:creationId xmlns:a16="http://schemas.microsoft.com/office/drawing/2014/main" id="{8E039C34-1D08-303F-058D-13798568E5D5}"/>
                  </a:ext>
                </a:extLst>
              </p:cNvPr>
              <p:cNvSpPr txBox="1">
                <a:spLocks noRot="1" noChangeAspect="1" noMove="1" noResize="1" noEditPoints="1" noAdjustHandles="1" noChangeArrowheads="1" noChangeShapeType="1" noTextEdit="1"/>
              </p:cNvSpPr>
              <p:nvPr/>
            </p:nvSpPr>
            <p:spPr>
              <a:xfrm>
                <a:off x="3644170" y="2965910"/>
                <a:ext cx="841951" cy="369332"/>
              </a:xfrm>
              <a:prstGeom prst="rect">
                <a:avLst/>
              </a:prstGeom>
              <a:blipFill>
                <a:blip r:embed="rId4"/>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DF843EF2-6905-F114-CC56-5FE831DD806E}"/>
                  </a:ext>
                </a:extLst>
              </p:cNvPr>
              <p:cNvSpPr txBox="1"/>
              <p:nvPr/>
            </p:nvSpPr>
            <p:spPr>
              <a:xfrm>
                <a:off x="6299994" y="2665923"/>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r>
                        <a:rPr lang="en-GB" b="1" i="1" baseline="-25000" dirty="0" smtClean="0">
                          <a:solidFill>
                            <a:srgbClr val="FF0000"/>
                          </a:solidFill>
                          <a:latin typeface="Cambria Math" panose="02040503050406030204" pitchFamily="18" charset="0"/>
                        </a:rPr>
                        <m:t>𝟖</m:t>
                      </m:r>
                    </m:oMath>
                  </m:oMathPara>
                </a14:m>
                <a:endParaRPr lang="en-IL" b="1" baseline="-25000" dirty="0">
                  <a:solidFill>
                    <a:schemeClr val="accent6">
                      <a:lumMod val="75000"/>
                    </a:schemeClr>
                  </a:solidFill>
                </a:endParaRPr>
              </a:p>
            </p:txBody>
          </p:sp>
        </mc:Choice>
        <mc:Fallback xmlns="">
          <p:sp>
            <p:nvSpPr>
              <p:cNvPr id="11" name="תיבת טקסט 10">
                <a:extLst>
                  <a:ext uri="{FF2B5EF4-FFF2-40B4-BE49-F238E27FC236}">
                    <a16:creationId xmlns:a16="http://schemas.microsoft.com/office/drawing/2014/main" id="{DF843EF2-6905-F114-CC56-5FE831DD806E}"/>
                  </a:ext>
                </a:extLst>
              </p:cNvPr>
              <p:cNvSpPr txBox="1">
                <a:spLocks noRot="1" noChangeAspect="1" noMove="1" noResize="1" noEditPoints="1" noAdjustHandles="1" noChangeArrowheads="1" noChangeShapeType="1" noTextEdit="1"/>
              </p:cNvSpPr>
              <p:nvPr/>
            </p:nvSpPr>
            <p:spPr>
              <a:xfrm>
                <a:off x="6299994" y="2665923"/>
                <a:ext cx="918953" cy="369332"/>
              </a:xfrm>
              <a:prstGeom prst="rect">
                <a:avLst/>
              </a:prstGeom>
              <a:blipFill>
                <a:blip r:embed="rId5"/>
                <a:stretch>
                  <a:fillRect b="-1639"/>
                </a:stretch>
              </a:blipFill>
            </p:spPr>
            <p:txBody>
              <a:bodyPr/>
              <a:lstStyle/>
              <a:p>
                <a:r>
                  <a:rPr lang="en-IL">
                    <a:noFill/>
                  </a:rPr>
                  <a:t> </a:t>
                </a:r>
              </a:p>
            </p:txBody>
          </p:sp>
        </mc:Fallback>
      </mc:AlternateContent>
    </p:spTree>
    <p:extLst>
      <p:ext uri="{BB962C8B-B14F-4D97-AF65-F5344CB8AC3E}">
        <p14:creationId xmlns:p14="http://schemas.microsoft.com/office/powerpoint/2010/main" val="17423748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9045DFE-2E7D-3999-0D20-420719761802}"/>
              </a:ext>
            </a:extLst>
          </p:cNvPr>
          <p:cNvPicPr>
            <a:picLocks noChangeAspect="1"/>
          </p:cNvPicPr>
          <p:nvPr/>
        </p:nvPicPr>
        <p:blipFill>
          <a:blip r:embed="rId2"/>
          <a:stretch>
            <a:fillRect/>
          </a:stretch>
        </p:blipFill>
        <p:spPr>
          <a:xfrm>
            <a:off x="2821331" y="1810894"/>
            <a:ext cx="5169166" cy="4902452"/>
          </a:xfrm>
          <a:prstGeom prst="rect">
            <a:avLst/>
          </a:prstGeom>
        </p:spPr>
      </p:pic>
      <p:sp>
        <p:nvSpPr>
          <p:cNvPr id="4" name="תיבת טקסט 3">
            <a:extLst>
              <a:ext uri="{FF2B5EF4-FFF2-40B4-BE49-F238E27FC236}">
                <a16:creationId xmlns:a16="http://schemas.microsoft.com/office/drawing/2014/main" id="{1E2D257F-20A2-B985-689D-52D5D958825B}"/>
              </a:ext>
            </a:extLst>
          </p:cNvPr>
          <p:cNvSpPr txBox="1"/>
          <p:nvPr/>
        </p:nvSpPr>
        <p:spPr>
          <a:xfrm>
            <a:off x="1198880" y="406400"/>
            <a:ext cx="9387840" cy="646331"/>
          </a:xfrm>
          <a:prstGeom prst="rect">
            <a:avLst/>
          </a:prstGeom>
          <a:noFill/>
        </p:spPr>
        <p:txBody>
          <a:bodyPr wrap="square" rtlCol="0">
            <a:spAutoFit/>
          </a:bodyPr>
          <a:lstStyle/>
          <a:p>
            <a:r>
              <a:rPr lang="en-GB" dirty="0"/>
              <a:t>And finally, looking at the positions in which the scintillation photons were created and seeing they roughly match the track of the primary electron:</a:t>
            </a:r>
            <a:endParaRPr lang="en-IL" dirty="0"/>
          </a:p>
        </p:txBody>
      </p:sp>
    </p:spTree>
    <p:extLst>
      <p:ext uri="{BB962C8B-B14F-4D97-AF65-F5344CB8AC3E}">
        <p14:creationId xmlns:p14="http://schemas.microsoft.com/office/powerpoint/2010/main" val="10146617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4ECD569E-8BB6-55DA-6D14-4B131054755F}"/>
                  </a:ext>
                </a:extLst>
              </p:cNvPr>
              <p:cNvSpPr txBox="1"/>
              <p:nvPr/>
            </p:nvSpPr>
            <p:spPr>
              <a:xfrm>
                <a:off x="300514" y="25912"/>
                <a:ext cx="11998960" cy="2955937"/>
              </a:xfrm>
              <a:prstGeom prst="rect">
                <a:avLst/>
              </a:prstGeom>
              <a:noFill/>
            </p:spPr>
            <p:txBody>
              <a:bodyPr wrap="square" rtlCol="0">
                <a:spAutoFit/>
              </a:bodyPr>
              <a:lstStyle/>
              <a:p>
                <a:r>
                  <a:rPr lang="en-GB" dirty="0"/>
                  <a:t>Now we can safely move on to try and fully recreate the findings of </a:t>
                </a:r>
                <a:r>
                  <a:rPr lang="en-GB" dirty="0" err="1"/>
                  <a:t>Creus</a:t>
                </a:r>
                <a:r>
                  <a:rPr lang="en-GB" dirty="0"/>
                  <a:t> et al.</a:t>
                </a:r>
              </a:p>
              <a:p>
                <a:endParaRPr lang="en-GB" dirty="0"/>
              </a:p>
              <a:p>
                <a:r>
                  <a:rPr lang="en-GB" dirty="0"/>
                  <a:t>We first try to emulate PMTS and coincidence between them in the following way – we ask how many photons reached each base of the LAr cylinder (in their research there are 2 PMTS surrounding each base), and in order to take into account the QE of the TPB and PMT we roll a random number in a uniform distribution in the range (0,1) and if it is &lt; 0.25 we say the photon was absorbed inside the pmt.</a:t>
                </a:r>
              </a:p>
              <a:p>
                <a:endParaRPr lang="en-GB" dirty="0"/>
              </a:p>
              <a:p>
                <a:r>
                  <a:rPr lang="en-GB" dirty="0"/>
                  <a:t>In order to ask if there was coincidence between the PMTs, we look at the time difference of photons reaching the top PMT and the bottom PMT, and if in an event we get a time difference that is smaller than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𝑐</m:t>
                        </m:r>
                      </m:num>
                      <m:den>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h</m:t>
                        </m:r>
                      </m:den>
                    </m:f>
                  </m:oMath>
                </a14:m>
                <a:r>
                  <a:rPr lang="en-GB" dirty="0"/>
                  <a:t> (where c is the speed of light, n is the refractive index of LAr , and h is the height of the cylinder), we say that there is coincidence in the event.</a:t>
                </a:r>
                <a:endParaRPr lang="en-IL" dirty="0"/>
              </a:p>
            </p:txBody>
          </p:sp>
        </mc:Choice>
        <mc:Fallback xmlns="">
          <p:sp>
            <p:nvSpPr>
              <p:cNvPr id="2" name="תיבת טקסט 1">
                <a:extLst>
                  <a:ext uri="{FF2B5EF4-FFF2-40B4-BE49-F238E27FC236}">
                    <a16:creationId xmlns:a16="http://schemas.microsoft.com/office/drawing/2014/main" id="{4ECD569E-8BB6-55DA-6D14-4B131054755F}"/>
                  </a:ext>
                </a:extLst>
              </p:cNvPr>
              <p:cNvSpPr txBox="1">
                <a:spLocks noRot="1" noChangeAspect="1" noMove="1" noResize="1" noEditPoints="1" noAdjustHandles="1" noChangeArrowheads="1" noChangeShapeType="1" noTextEdit="1"/>
              </p:cNvSpPr>
              <p:nvPr/>
            </p:nvSpPr>
            <p:spPr>
              <a:xfrm>
                <a:off x="300514" y="25912"/>
                <a:ext cx="11998960" cy="2955937"/>
              </a:xfrm>
              <a:prstGeom prst="rect">
                <a:avLst/>
              </a:prstGeom>
              <a:blipFill>
                <a:blip r:embed="rId2"/>
                <a:stretch>
                  <a:fillRect l="-406" t="-1031" r="-660" b="-2268"/>
                </a:stretch>
              </a:blipFill>
            </p:spPr>
            <p:txBody>
              <a:bodyPr/>
              <a:lstStyle/>
              <a:p>
                <a:r>
                  <a:rPr lang="en-IL">
                    <a:noFill/>
                  </a:rPr>
                  <a:t> </a:t>
                </a:r>
              </a:p>
            </p:txBody>
          </p:sp>
        </mc:Fallback>
      </mc:AlternateContent>
      <p:pic>
        <p:nvPicPr>
          <p:cNvPr id="4" name="תמונה 3">
            <a:extLst>
              <a:ext uri="{FF2B5EF4-FFF2-40B4-BE49-F238E27FC236}">
                <a16:creationId xmlns:a16="http://schemas.microsoft.com/office/drawing/2014/main" id="{F3C2C6E8-27D8-3BC6-7303-EBD0AA20DB19}"/>
              </a:ext>
            </a:extLst>
          </p:cNvPr>
          <p:cNvPicPr>
            <a:picLocks noChangeAspect="1"/>
          </p:cNvPicPr>
          <p:nvPr/>
        </p:nvPicPr>
        <p:blipFill>
          <a:blip r:embed="rId3"/>
          <a:stretch>
            <a:fillRect/>
          </a:stretch>
        </p:blipFill>
        <p:spPr>
          <a:xfrm>
            <a:off x="0" y="3728720"/>
            <a:ext cx="6037943" cy="3037840"/>
          </a:xfrm>
          <a:prstGeom prst="rect">
            <a:avLst/>
          </a:prstGeom>
        </p:spPr>
      </p:pic>
      <p:pic>
        <p:nvPicPr>
          <p:cNvPr id="6" name="תמונה 5">
            <a:extLst>
              <a:ext uri="{FF2B5EF4-FFF2-40B4-BE49-F238E27FC236}">
                <a16:creationId xmlns:a16="http://schemas.microsoft.com/office/drawing/2014/main" id="{1F10F6EA-5739-5A39-5377-C3BEAD57074B}"/>
              </a:ext>
            </a:extLst>
          </p:cNvPr>
          <p:cNvPicPr>
            <a:picLocks noChangeAspect="1"/>
          </p:cNvPicPr>
          <p:nvPr/>
        </p:nvPicPr>
        <p:blipFill>
          <a:blip r:embed="rId4"/>
          <a:stretch>
            <a:fillRect/>
          </a:stretch>
        </p:blipFill>
        <p:spPr>
          <a:xfrm>
            <a:off x="6052695" y="3607424"/>
            <a:ext cx="6312025" cy="3224664"/>
          </a:xfrm>
          <a:prstGeom prst="rect">
            <a:avLst/>
          </a:prstGeom>
        </p:spPr>
      </p:pic>
      <p:sp>
        <p:nvSpPr>
          <p:cNvPr id="7" name="תיבת טקסט 6">
            <a:extLst>
              <a:ext uri="{FF2B5EF4-FFF2-40B4-BE49-F238E27FC236}">
                <a16:creationId xmlns:a16="http://schemas.microsoft.com/office/drawing/2014/main" id="{B0E792F3-A334-918D-378C-4A1F7C54FDB9}"/>
              </a:ext>
            </a:extLst>
          </p:cNvPr>
          <p:cNvSpPr txBox="1"/>
          <p:nvPr/>
        </p:nvSpPr>
        <p:spPr>
          <a:xfrm>
            <a:off x="1090868" y="3304982"/>
            <a:ext cx="4785360" cy="369332"/>
          </a:xfrm>
          <a:prstGeom prst="rect">
            <a:avLst/>
          </a:prstGeom>
          <a:noFill/>
        </p:spPr>
        <p:txBody>
          <a:bodyPr wrap="square" rtlCol="0">
            <a:spAutoFit/>
          </a:bodyPr>
          <a:lstStyle/>
          <a:p>
            <a:r>
              <a:rPr lang="en-GB" dirty="0"/>
              <a:t>The following plots are for a primary electron:</a:t>
            </a:r>
            <a:endParaRPr lang="en-IL" dirty="0"/>
          </a:p>
        </p:txBody>
      </p:sp>
    </p:spTree>
    <p:extLst>
      <p:ext uri="{BB962C8B-B14F-4D97-AF65-F5344CB8AC3E}">
        <p14:creationId xmlns:p14="http://schemas.microsoft.com/office/powerpoint/2010/main" val="3651196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0708DD54-6C04-DED2-310E-ED4D93AE4B77}"/>
              </a:ext>
            </a:extLst>
          </p:cNvPr>
          <p:cNvPicPr>
            <a:picLocks noChangeAspect="1"/>
          </p:cNvPicPr>
          <p:nvPr/>
        </p:nvPicPr>
        <p:blipFill>
          <a:blip r:embed="rId2"/>
          <a:stretch>
            <a:fillRect/>
          </a:stretch>
        </p:blipFill>
        <p:spPr>
          <a:xfrm>
            <a:off x="0" y="408365"/>
            <a:ext cx="6004110" cy="3020889"/>
          </a:xfrm>
          <a:prstGeom prst="rect">
            <a:avLst/>
          </a:prstGeom>
        </p:spPr>
      </p:pic>
      <p:pic>
        <p:nvPicPr>
          <p:cNvPr id="3" name="תמונה 2">
            <a:extLst>
              <a:ext uri="{FF2B5EF4-FFF2-40B4-BE49-F238E27FC236}">
                <a16:creationId xmlns:a16="http://schemas.microsoft.com/office/drawing/2014/main" id="{16F0DFC2-1935-7825-DB73-D11DB755266A}"/>
              </a:ext>
            </a:extLst>
          </p:cNvPr>
          <p:cNvPicPr>
            <a:picLocks noChangeAspect="1"/>
          </p:cNvPicPr>
          <p:nvPr/>
        </p:nvPicPr>
        <p:blipFill>
          <a:blip r:embed="rId3"/>
          <a:stretch>
            <a:fillRect/>
          </a:stretch>
        </p:blipFill>
        <p:spPr>
          <a:xfrm>
            <a:off x="5898216" y="39033"/>
            <a:ext cx="6701772" cy="3430074"/>
          </a:xfrm>
          <a:prstGeom prst="rect">
            <a:avLst/>
          </a:prstGeom>
        </p:spPr>
      </p:pic>
      <p:sp>
        <p:nvSpPr>
          <p:cNvPr id="6" name="תיבת טקסט 5">
            <a:extLst>
              <a:ext uri="{FF2B5EF4-FFF2-40B4-BE49-F238E27FC236}">
                <a16:creationId xmlns:a16="http://schemas.microsoft.com/office/drawing/2014/main" id="{9F8AB1FC-A775-4AC0-CF28-E7E097883496}"/>
              </a:ext>
            </a:extLst>
          </p:cNvPr>
          <p:cNvSpPr txBox="1"/>
          <p:nvPr/>
        </p:nvSpPr>
        <p:spPr>
          <a:xfrm>
            <a:off x="91388" y="39033"/>
            <a:ext cx="4785360" cy="369332"/>
          </a:xfrm>
          <a:prstGeom prst="rect">
            <a:avLst/>
          </a:prstGeom>
          <a:noFill/>
        </p:spPr>
        <p:txBody>
          <a:bodyPr wrap="square" rtlCol="0">
            <a:spAutoFit/>
          </a:bodyPr>
          <a:lstStyle/>
          <a:p>
            <a:r>
              <a:rPr lang="en-GB" dirty="0"/>
              <a:t>The following plots are for a primary proton:</a:t>
            </a:r>
            <a:endParaRPr lang="en-IL" dirty="0"/>
          </a:p>
        </p:txBody>
      </p:sp>
      <p:pic>
        <p:nvPicPr>
          <p:cNvPr id="8" name="תמונה 7">
            <a:extLst>
              <a:ext uri="{FF2B5EF4-FFF2-40B4-BE49-F238E27FC236}">
                <a16:creationId xmlns:a16="http://schemas.microsoft.com/office/drawing/2014/main" id="{30B48AA8-732D-86EC-E49E-A1B1C8ECD508}"/>
              </a:ext>
            </a:extLst>
          </p:cNvPr>
          <p:cNvPicPr>
            <a:picLocks noChangeAspect="1"/>
          </p:cNvPicPr>
          <p:nvPr/>
        </p:nvPicPr>
        <p:blipFill>
          <a:blip r:embed="rId4"/>
          <a:stretch>
            <a:fillRect/>
          </a:stretch>
        </p:blipFill>
        <p:spPr>
          <a:xfrm>
            <a:off x="4727465" y="3495549"/>
            <a:ext cx="3145058" cy="3120615"/>
          </a:xfrm>
          <a:prstGeom prst="rect">
            <a:avLst/>
          </a:prstGeom>
        </p:spPr>
      </p:pic>
      <p:sp>
        <p:nvSpPr>
          <p:cNvPr id="9" name="תיבת טקסט 8">
            <a:extLst>
              <a:ext uri="{FF2B5EF4-FFF2-40B4-BE49-F238E27FC236}">
                <a16:creationId xmlns:a16="http://schemas.microsoft.com/office/drawing/2014/main" id="{BDB5DFEF-B679-8B1A-9E9E-8D866E36F8BE}"/>
              </a:ext>
            </a:extLst>
          </p:cNvPr>
          <p:cNvSpPr txBox="1"/>
          <p:nvPr/>
        </p:nvSpPr>
        <p:spPr>
          <a:xfrm>
            <a:off x="111708" y="3753842"/>
            <a:ext cx="4744720" cy="2862322"/>
          </a:xfrm>
          <a:prstGeom prst="rect">
            <a:avLst/>
          </a:prstGeom>
          <a:noFill/>
        </p:spPr>
        <p:txBody>
          <a:bodyPr wrap="square" rtlCol="0">
            <a:spAutoFit/>
          </a:bodyPr>
          <a:lstStyle/>
          <a:p>
            <a:r>
              <a:rPr lang="en-GB" dirty="0"/>
              <a:t>The rest of the plots are pretty similar to the electron plots. The main difference is in the positions in which the scintillation photons are created – a proton primary deposits most of its energy over a very short distance relative to the electron, and so all scintillation photons are created very close to the center of the LAr cylinder (that is also the reason the scintillation yield is smaller for a proton relative to an electron)</a:t>
            </a:r>
            <a:endParaRPr lang="en-IL" dirty="0"/>
          </a:p>
        </p:txBody>
      </p:sp>
      <p:pic>
        <p:nvPicPr>
          <p:cNvPr id="11" name="תמונה 10">
            <a:extLst>
              <a:ext uri="{FF2B5EF4-FFF2-40B4-BE49-F238E27FC236}">
                <a16:creationId xmlns:a16="http://schemas.microsoft.com/office/drawing/2014/main" id="{2349A2FE-3C34-34A1-26AA-C3B83C4E328C}"/>
              </a:ext>
            </a:extLst>
          </p:cNvPr>
          <p:cNvPicPr>
            <a:picLocks noChangeAspect="1"/>
          </p:cNvPicPr>
          <p:nvPr/>
        </p:nvPicPr>
        <p:blipFill>
          <a:blip r:embed="rId5"/>
          <a:stretch>
            <a:fillRect/>
          </a:stretch>
        </p:blipFill>
        <p:spPr>
          <a:xfrm>
            <a:off x="8000483" y="3860801"/>
            <a:ext cx="4487797" cy="2279386"/>
          </a:xfrm>
          <a:prstGeom prst="rect">
            <a:avLst/>
          </a:prstGeom>
        </p:spPr>
      </p:pic>
    </p:spTree>
    <p:extLst>
      <p:ext uri="{BB962C8B-B14F-4D97-AF65-F5344CB8AC3E}">
        <p14:creationId xmlns:p14="http://schemas.microsoft.com/office/powerpoint/2010/main" val="888918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A62F6324-97E7-4214-ABB0-A0F28E955301}"/>
              </a:ext>
            </a:extLst>
          </p:cNvPr>
          <p:cNvSpPr txBox="1"/>
          <p:nvPr/>
        </p:nvSpPr>
        <p:spPr>
          <a:xfrm>
            <a:off x="447040" y="386080"/>
            <a:ext cx="120700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t>The plan now is to go back and recreate table 4 from the </a:t>
            </a:r>
            <a:r>
              <a:rPr lang="en-GB" sz="2400" dirty="0" err="1"/>
              <a:t>swiss</a:t>
            </a:r>
            <a:r>
              <a:rPr lang="en-GB" sz="2400" dirty="0"/>
              <a:t> paper.</a:t>
            </a:r>
          </a:p>
          <a:p>
            <a:pPr marL="285750" indent="-285750">
              <a:buFont typeface="Arial" panose="020B0604020202020204" pitchFamily="34" charset="0"/>
              <a:buChar char="•"/>
            </a:pPr>
            <a:r>
              <a:rPr lang="en-GB" sz="2400" dirty="0"/>
              <a:t>This requires calculating the light yield from nuclear recoils and from electron recoils at 6 different energies.</a:t>
            </a:r>
          </a:p>
          <a:p>
            <a:pPr marL="285750" indent="-285750">
              <a:buFont typeface="Arial" panose="020B0604020202020204" pitchFamily="34" charset="0"/>
              <a:buChar char="•"/>
            </a:pPr>
            <a:r>
              <a:rPr lang="en-GB" sz="2400" dirty="0"/>
              <a:t>For neutrons the light yield is calculated for the 6 different scattering angles in the time of flight cut (in order to isolate elastic events). The PMT QE is roughly 15% according to </a:t>
            </a:r>
            <a:r>
              <a:rPr lang="en-GB" sz="2400" dirty="0" err="1"/>
              <a:t>Creus</a:t>
            </a:r>
            <a:r>
              <a:rPr lang="en-GB" sz="2400" dirty="0"/>
              <a:t> et al. , and the reflector used “is nearly a 100% diffuse Lambertian reflector” [The </a:t>
            </a:r>
            <a:r>
              <a:rPr lang="en-GB" sz="2400" dirty="0" err="1"/>
              <a:t>ArDM</a:t>
            </a:r>
            <a:r>
              <a:rPr lang="en-GB" sz="2400" dirty="0"/>
              <a:t> Collaboration et al 2009 JINST 4 P06001]. We will set the reflectivity between 97-98%.</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In order to calculate the light yield for the electron recoils, we will first make a calibration graph. We will use the 60keV photopeak from 241Am, 122 keV photopeak from 57Co, and the 341keV, 478keV and 1061keV Compton edges from 22Na, 137Cs and 22Na respectively.</a:t>
            </a:r>
            <a:endParaRPr lang="en-IL" sz="2400" dirty="0"/>
          </a:p>
        </p:txBody>
      </p:sp>
    </p:spTree>
    <p:extLst>
      <p:ext uri="{BB962C8B-B14F-4D97-AF65-F5344CB8AC3E}">
        <p14:creationId xmlns:p14="http://schemas.microsoft.com/office/powerpoint/2010/main" val="1457080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DBEDA449-FF1C-A40B-41A9-635857EBE2ED}"/>
              </a:ext>
            </a:extLst>
          </p:cNvPr>
          <p:cNvSpPr txBox="1"/>
          <p:nvPr/>
        </p:nvSpPr>
        <p:spPr>
          <a:xfrm>
            <a:off x="1056640" y="304800"/>
            <a:ext cx="10251440" cy="584775"/>
          </a:xfrm>
          <a:prstGeom prst="rect">
            <a:avLst/>
          </a:prstGeom>
          <a:noFill/>
        </p:spPr>
        <p:txBody>
          <a:bodyPr wrap="square" rtlCol="0">
            <a:spAutoFit/>
          </a:bodyPr>
          <a:lstStyle/>
          <a:p>
            <a:r>
              <a:rPr lang="en-US" sz="3200" b="1" u="sng" dirty="0"/>
              <a:t>Calculating Compton edges for </a:t>
            </a:r>
            <a:r>
              <a:rPr lang="en-GB" sz="3200" b="1" u="sng" dirty="0"/>
              <a:t>22Na, 137Cs gamma rays:</a:t>
            </a:r>
            <a:endParaRPr lang="en-IL" sz="3200" b="1" u="sng" dirty="0"/>
          </a:p>
        </p:txBody>
      </p:sp>
      <mc:AlternateContent xmlns:mc="http://schemas.openxmlformats.org/markup-compatibility/2006">
        <mc:Choice xmlns:a14="http://schemas.microsoft.com/office/drawing/2010/main" Requires="a14">
          <p:sp>
            <p:nvSpPr>
              <p:cNvPr id="6" name="תיבת טקסט 5">
                <a:extLst>
                  <a:ext uri="{FF2B5EF4-FFF2-40B4-BE49-F238E27FC236}">
                    <a16:creationId xmlns:a16="http://schemas.microsoft.com/office/drawing/2014/main" id="{69B977DF-A5AB-3E12-E8A3-342735A67090}"/>
                  </a:ext>
                </a:extLst>
              </p:cNvPr>
              <p:cNvSpPr txBox="1"/>
              <p:nvPr/>
            </p:nvSpPr>
            <p:spPr>
              <a:xfrm>
                <a:off x="568960" y="1191428"/>
                <a:ext cx="11877040" cy="5459251"/>
              </a:xfrm>
              <a:prstGeom prst="rect">
                <a:avLst/>
              </a:prstGeom>
              <a:noFill/>
            </p:spPr>
            <p:txBody>
              <a:bodyPr wrap="square">
                <a:spAutoFit/>
              </a:bodyPr>
              <a:lstStyle/>
              <a:p>
                <a:r>
                  <a:rPr lang="en-GB" b="0" i="0" dirty="0">
                    <a:solidFill>
                      <a:srgbClr val="202122"/>
                    </a:solidFill>
                    <a:effectLst/>
                    <a:latin typeface="Arial" panose="020B0604020202020204" pitchFamily="34" charset="0"/>
                  </a:rPr>
                  <a:t>In a </a:t>
                </a:r>
                <a:r>
                  <a:rPr lang="en-GB" b="0" i="0" u="none" strike="noStrike" dirty="0">
                    <a:solidFill>
                      <a:srgbClr val="3366CC"/>
                    </a:solidFill>
                    <a:effectLst/>
                    <a:latin typeface="Arial" panose="020B0604020202020204" pitchFamily="34" charset="0"/>
                    <a:hlinkClick r:id="rId2" tooltip="Compton scattering"/>
                  </a:rPr>
                  <a:t>Compton scattering</a:t>
                </a:r>
                <a:r>
                  <a:rPr lang="en-GB" b="0" i="0" dirty="0">
                    <a:solidFill>
                      <a:srgbClr val="202122"/>
                    </a:solidFill>
                    <a:effectLst/>
                    <a:latin typeface="Arial" panose="020B0604020202020204" pitchFamily="34" charset="0"/>
                  </a:rPr>
                  <a:t> process, an incident photon collides with an electron in a material. The amount of energy exchanged varies with angle, and is given by the formula:</a:t>
                </a:r>
              </a:p>
              <a:p>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𝐸</m:t>
                          </m:r>
                        </m:e>
                        <m:sup>
                          <m:r>
                            <a:rPr lang="en-GB" b="0" i="1" smtClean="0">
                              <a:latin typeface="Cambria Math" panose="02040503050406030204" pitchFamily="18" charset="0"/>
                            </a:rPr>
                            <m:t>′</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𝐸</m:t>
                          </m:r>
                        </m:num>
                        <m:den>
                          <m:r>
                            <a:rPr lang="en-GB" b="0" i="1" smtClean="0">
                              <a:latin typeface="Cambria Math" panose="02040503050406030204" pitchFamily="18" charset="0"/>
                            </a:rPr>
                            <m:t>1</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𝐸</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𝑒</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𝑐</m:t>
                                  </m:r>
                                </m:e>
                                <m:sup>
                                  <m:r>
                                    <a:rPr lang="en-GB" b="0" i="1" smtClean="0">
                                      <a:latin typeface="Cambria Math" panose="02040503050406030204" pitchFamily="18" charset="0"/>
                                    </a:rPr>
                                    <m:t>2</m:t>
                                  </m:r>
                                </m:sup>
                              </m:sSup>
                              <m:r>
                                <a:rPr lang="en-GB" b="0" i="1" smtClean="0">
                                  <a:latin typeface="Cambria Math" panose="02040503050406030204" pitchFamily="18" charset="0"/>
                                </a:rPr>
                                <m:t>(</m:t>
                              </m:r>
                              <m:r>
                                <a:rPr lang="en-GB" b="0" i="1" smtClean="0">
                                  <a:latin typeface="Cambria Math" panose="02040503050406030204" pitchFamily="18" charset="0"/>
                                </a:rPr>
                                <m:t>1</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𝜃</m:t>
                                      </m:r>
                                    </m:e>
                                  </m:d>
                                </m:e>
                              </m:func>
                              <m:r>
                                <a:rPr lang="en-GB" b="0" i="1" smtClean="0">
                                  <a:latin typeface="Cambria Math" panose="02040503050406030204" pitchFamily="18" charset="0"/>
                                </a:rPr>
                                <m:t>)</m:t>
                              </m:r>
                            </m:den>
                          </m:f>
                        </m:den>
                      </m:f>
                    </m:oMath>
                  </m:oMathPara>
                </a14:m>
                <a:endParaRPr lang="en-GB" b="0" dirty="0"/>
              </a:p>
              <a:p>
                <a:r>
                  <a:rPr lang="en-GB" dirty="0"/>
                  <a:t>E is </a:t>
                </a:r>
                <a:r>
                  <a:rPr lang="en-GB" b="0" i="0" dirty="0">
                    <a:solidFill>
                      <a:srgbClr val="202122"/>
                    </a:solidFill>
                    <a:effectLst/>
                    <a:latin typeface="Arial" panose="020B0604020202020204" pitchFamily="34" charset="0"/>
                  </a:rPr>
                  <a:t>the energy of the incident photon</a:t>
                </a:r>
              </a:p>
              <a:p>
                <a:r>
                  <a:rPr lang="en-GB" dirty="0">
                    <a:solidFill>
                      <a:srgbClr val="202122"/>
                    </a:solidFill>
                    <a:latin typeface="Arial" panose="020B0604020202020204" pitchFamily="34" charset="0"/>
                  </a:rPr>
                  <a:t>E’ is the energy of the outgoing photon</a:t>
                </a:r>
                <a:endParaRPr lang="en-GB" b="0" i="0" dirty="0">
                  <a:solidFill>
                    <a:srgbClr val="202122"/>
                  </a:solidFill>
                  <a:effectLst/>
                  <a:latin typeface="Arial" panose="020B0604020202020204" pitchFamily="34" charset="0"/>
                </a:endParaRPr>
              </a:p>
              <a:p>
                <a:pPr/>
                <a14:m>
                  <m:oMath xmlns:m="http://schemas.openxmlformats.org/officeDocument/2006/math">
                    <m:r>
                      <a:rPr lang="en-GB" b="0" i="1" smtClean="0">
                        <a:latin typeface="Cambria Math" panose="02040503050406030204" pitchFamily="18" charset="0"/>
                      </a:rPr>
                      <m:t>𝜃</m:t>
                    </m:r>
                  </m:oMath>
                </a14:m>
                <a:r>
                  <a:rPr lang="en-GB" dirty="0"/>
                  <a:t> is the angle of deflection for the photon.</a:t>
                </a:r>
              </a:p>
              <a:p>
                <a:pPr/>
                <a:endParaRPr lang="en-GB" dirty="0"/>
              </a:p>
              <a:p>
                <a:pPr/>
                <a:r>
                  <a:rPr lang="en-GB" dirty="0"/>
                  <a:t>The energy of the electron is then calculated by E – E’, and a Compton edge is formed at a deflection angle of 180 degrees.</a:t>
                </a:r>
              </a:p>
              <a:p>
                <a:pPr/>
                <a:r>
                  <a:rPr lang="en-GB" dirty="0"/>
                  <a:t>Thus,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𝐸</m:t>
                        </m:r>
                      </m:e>
                      <m:sub>
                        <m:r>
                          <a:rPr lang="en-GB" sz="2400" b="0" i="1" smtClean="0">
                            <a:latin typeface="Cambria Math" panose="02040503050406030204" pitchFamily="18" charset="0"/>
                          </a:rPr>
                          <m:t>𝑐𝑒</m:t>
                        </m:r>
                      </m:sub>
                    </m:sSub>
                    <m:r>
                      <a:rPr lang="en-GB" sz="2400" b="0" i="1" smtClean="0">
                        <a:latin typeface="Cambria Math" panose="02040503050406030204" pitchFamily="18" charset="0"/>
                      </a:rPr>
                      <m:t>=</m:t>
                    </m:r>
                    <m:r>
                      <a:rPr lang="en-GB" sz="2400" b="0" i="1" smtClean="0">
                        <a:latin typeface="Cambria Math" panose="02040503050406030204" pitchFamily="18" charset="0"/>
                      </a:rPr>
                      <m:t>𝐸</m:t>
                    </m:r>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𝐸</m:t>
                        </m:r>
                      </m:e>
                      <m:sup>
                        <m:r>
                          <a:rPr lang="en-GB" sz="2400" b="0" i="1" smtClean="0">
                            <a:latin typeface="Cambria Math" panose="02040503050406030204" pitchFamily="18" charset="0"/>
                          </a:rPr>
                          <m:t>′</m:t>
                        </m:r>
                      </m:sup>
                    </m:sSup>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180</m:t>
                            </m:r>
                          </m:e>
                          <m:sup>
                            <m:r>
                              <a:rPr lang="en-GB" sz="2400" b="0" i="1" smtClean="0">
                                <a:latin typeface="Cambria Math" panose="02040503050406030204" pitchFamily="18" charset="0"/>
                              </a:rPr>
                              <m:t>∘</m:t>
                            </m:r>
                          </m:sup>
                        </m:sSup>
                      </m:e>
                    </m:d>
                    <m:r>
                      <a:rPr lang="en-GB" sz="2400" b="0" i="1" smtClean="0">
                        <a:latin typeface="Cambria Math" panose="02040503050406030204" pitchFamily="18" charset="0"/>
                      </a:rPr>
                      <m:t>=</m:t>
                    </m:r>
                    <m:r>
                      <a:rPr lang="en-GB" sz="2400" b="0" i="1" smtClean="0">
                        <a:latin typeface="Cambria Math" panose="02040503050406030204" pitchFamily="18" charset="0"/>
                      </a:rPr>
                      <m:t>𝐸</m:t>
                    </m:r>
                    <m:r>
                      <a:rPr lang="en-GB" sz="2400" b="0" i="1" smtClean="0">
                        <a:latin typeface="Cambria Math" panose="02040503050406030204" pitchFamily="18" charset="0"/>
                      </a:rPr>
                      <m:t> (</m:t>
                    </m:r>
                    <m:r>
                      <a:rPr lang="en-GB" sz="2400" b="0" i="1" smtClean="0">
                        <a:latin typeface="Cambria Math" panose="02040503050406030204" pitchFamily="18" charset="0"/>
                      </a:rPr>
                      <m:t>1</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1</m:t>
                        </m:r>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2</m:t>
                            </m:r>
                            <m:r>
                              <a:rPr lang="en-GB" sz="2400" b="0" i="1" smtClean="0">
                                <a:latin typeface="Cambria Math" panose="02040503050406030204" pitchFamily="18" charset="0"/>
                              </a:rPr>
                              <m:t>𝐸</m:t>
                            </m:r>
                          </m:num>
                          <m:den>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𝑚</m:t>
                                </m:r>
                              </m:e>
                              <m:sub>
                                <m:r>
                                  <a:rPr lang="en-GB" sz="2400" b="0" i="1" smtClean="0">
                                    <a:latin typeface="Cambria Math" panose="02040503050406030204" pitchFamily="18" charset="0"/>
                                  </a:rPr>
                                  <m:t>𝑒</m:t>
                                </m:r>
                              </m:sub>
                            </m:sSub>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𝑐</m:t>
                                </m:r>
                              </m:e>
                              <m:sup>
                                <m:r>
                                  <a:rPr lang="en-GB" sz="2400" b="0" i="1" smtClean="0">
                                    <a:latin typeface="Cambria Math" panose="02040503050406030204" pitchFamily="18" charset="0"/>
                                  </a:rPr>
                                  <m:t>2</m:t>
                                </m:r>
                              </m:sup>
                            </m:sSup>
                          </m:den>
                        </m:f>
                      </m:den>
                    </m:f>
                    <m:r>
                      <a:rPr lang="en-GB" sz="2400" b="0" i="1" smtClean="0">
                        <a:latin typeface="Cambria Math" panose="02040503050406030204" pitchFamily="18" charset="0"/>
                      </a:rPr>
                      <m:t>)</m:t>
                    </m:r>
                  </m:oMath>
                </a14:m>
                <a:endParaRPr lang="en-GB" dirty="0"/>
              </a:p>
              <a:p>
                <a:pPr/>
                <a:r>
                  <a:rPr lang="en-GB" dirty="0"/>
                  <a:t>Plugging the numbers for gamma rays with energies 511keV, 662keV and 1274keV we get Compton edges :</a:t>
                </a:r>
                <a:endParaRPr lang="he-IL" dirty="0"/>
              </a:p>
              <a:p>
                <a:pPr/>
                <a:endParaRPr lang="he-IL" dirty="0"/>
              </a:p>
              <a:p>
                <a:pPr/>
                <a:r>
                  <a:rPr lang="en-GB" dirty="0"/>
                  <a:t>Compton Edge (511keV) =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3</m:t>
                        </m:r>
                      </m:den>
                    </m:f>
                    <m:r>
                      <a:rPr lang="en-GB" b="0" i="1" smtClean="0">
                        <a:latin typeface="Cambria Math" panose="02040503050406030204" pitchFamily="18" charset="0"/>
                      </a:rPr>
                      <m:t>𝐸</m:t>
                    </m:r>
                    <m:r>
                      <a:rPr lang="en-GB" b="0" i="1" smtClean="0">
                        <a:latin typeface="Cambria Math" panose="02040503050406030204" pitchFamily="18" charset="0"/>
                      </a:rPr>
                      <m:t>=</m:t>
                    </m:r>
                    <m:r>
                      <a:rPr lang="en-GB" b="0" i="1" smtClean="0">
                        <a:latin typeface="Cambria Math" panose="02040503050406030204" pitchFamily="18" charset="0"/>
                      </a:rPr>
                      <m:t>341</m:t>
                    </m:r>
                    <m:r>
                      <a:rPr lang="en-GB" b="0" i="1" smtClean="0">
                        <a:latin typeface="Cambria Math" panose="02040503050406030204" pitchFamily="18" charset="0"/>
                      </a:rPr>
                      <m:t>𝑘𝑒𝑉</m:t>
                    </m:r>
                  </m:oMath>
                </a14:m>
                <a:endParaRPr lang="en-GB" b="0" dirty="0"/>
              </a:p>
              <a:p>
                <a:pPr/>
                <a:r>
                  <a:rPr lang="en-GB" dirty="0"/>
                  <a:t>Compton Edge (662keV) = </a:t>
                </a:r>
                <a14:m>
                  <m:oMath xmlns:m="http://schemas.openxmlformats.org/officeDocument/2006/math">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72</m:t>
                    </m:r>
                    <m:r>
                      <a:rPr lang="en-GB" b="0" i="1" smtClean="0">
                        <a:latin typeface="Cambria Math" panose="02040503050406030204" pitchFamily="18" charset="0"/>
                      </a:rPr>
                      <m:t>𝐸</m:t>
                    </m:r>
                    <m:r>
                      <a:rPr lang="en-GB" b="0" i="1" smtClean="0">
                        <a:latin typeface="Cambria Math" panose="02040503050406030204" pitchFamily="18" charset="0"/>
                      </a:rPr>
                      <m:t>=</m:t>
                    </m:r>
                    <m:r>
                      <a:rPr lang="en-GB" b="0" i="1" smtClean="0">
                        <a:latin typeface="Cambria Math" panose="02040503050406030204" pitchFamily="18" charset="0"/>
                      </a:rPr>
                      <m:t>478</m:t>
                    </m:r>
                    <m:r>
                      <a:rPr lang="en-GB" b="0" i="1" smtClean="0">
                        <a:latin typeface="Cambria Math" panose="02040503050406030204" pitchFamily="18" charset="0"/>
                      </a:rPr>
                      <m:t>𝑘𝑒𝑉</m:t>
                    </m:r>
                  </m:oMath>
                </a14:m>
                <a:endParaRPr lang="en-GB" dirty="0"/>
              </a:p>
              <a:p>
                <a:pPr/>
                <a:r>
                  <a:rPr lang="en-GB" dirty="0"/>
                  <a:t>Compton Edge(1274keV) = </a:t>
                </a:r>
                <a14:m>
                  <m:oMath xmlns:m="http://schemas.openxmlformats.org/officeDocument/2006/math">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833</m:t>
                    </m:r>
                    <m:r>
                      <a:rPr lang="en-GB" b="0" i="1" smtClean="0">
                        <a:latin typeface="Cambria Math" panose="02040503050406030204" pitchFamily="18" charset="0"/>
                      </a:rPr>
                      <m:t>𝐸</m:t>
                    </m:r>
                    <m:r>
                      <a:rPr lang="en-GB" b="0" i="1" smtClean="0">
                        <a:latin typeface="Cambria Math" panose="02040503050406030204" pitchFamily="18" charset="0"/>
                      </a:rPr>
                      <m:t>=</m:t>
                    </m:r>
                    <m:r>
                      <a:rPr lang="en-GB" b="0" i="1" smtClean="0">
                        <a:latin typeface="Cambria Math" panose="02040503050406030204" pitchFamily="18" charset="0"/>
                      </a:rPr>
                      <m:t>1061</m:t>
                    </m:r>
                    <m:r>
                      <a:rPr lang="en-GB" b="0" i="1" smtClean="0">
                        <a:latin typeface="Cambria Math" panose="02040503050406030204" pitchFamily="18" charset="0"/>
                      </a:rPr>
                      <m:t>𝑘𝑒𝑉</m:t>
                    </m:r>
                  </m:oMath>
                </a14:m>
                <a:endParaRPr lang="en-GB" dirty="0"/>
              </a:p>
              <a:p>
                <a:pPr/>
                <a:endParaRPr lang="en-IL" dirty="0"/>
              </a:p>
            </p:txBody>
          </p:sp>
        </mc:Choice>
        <mc:Fallback>
          <p:sp>
            <p:nvSpPr>
              <p:cNvPr id="6" name="תיבת טקסט 5">
                <a:extLst>
                  <a:ext uri="{FF2B5EF4-FFF2-40B4-BE49-F238E27FC236}">
                    <a16:creationId xmlns:a16="http://schemas.microsoft.com/office/drawing/2014/main" id="{69B977DF-A5AB-3E12-E8A3-342735A67090}"/>
                  </a:ext>
                </a:extLst>
              </p:cNvPr>
              <p:cNvSpPr txBox="1">
                <a:spLocks noRot="1" noChangeAspect="1" noMove="1" noResize="1" noEditPoints="1" noAdjustHandles="1" noChangeArrowheads="1" noChangeShapeType="1" noTextEdit="1"/>
              </p:cNvSpPr>
              <p:nvPr/>
            </p:nvSpPr>
            <p:spPr>
              <a:xfrm>
                <a:off x="568960" y="1191428"/>
                <a:ext cx="11877040" cy="5459251"/>
              </a:xfrm>
              <a:prstGeom prst="rect">
                <a:avLst/>
              </a:prstGeom>
              <a:blipFill>
                <a:blip r:embed="rId3"/>
                <a:stretch>
                  <a:fillRect l="-410" t="-558"/>
                </a:stretch>
              </a:blipFill>
            </p:spPr>
            <p:txBody>
              <a:bodyPr/>
              <a:lstStyle/>
              <a:p>
                <a:r>
                  <a:rPr lang="en-IL">
                    <a:noFill/>
                  </a:rPr>
                  <a:t> </a:t>
                </a:r>
              </a:p>
            </p:txBody>
          </p:sp>
        </mc:Fallback>
      </mc:AlternateContent>
    </p:spTree>
    <p:extLst>
      <p:ext uri="{BB962C8B-B14F-4D97-AF65-F5344CB8AC3E}">
        <p14:creationId xmlns:p14="http://schemas.microsoft.com/office/powerpoint/2010/main" val="2454560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B94FF38-F1ED-9786-BCB9-E12DE0D69E76}"/>
              </a:ext>
            </a:extLst>
          </p:cNvPr>
          <p:cNvPicPr>
            <a:picLocks noChangeAspect="1"/>
          </p:cNvPicPr>
          <p:nvPr/>
        </p:nvPicPr>
        <p:blipFill>
          <a:blip r:embed="rId2"/>
          <a:stretch>
            <a:fillRect/>
          </a:stretch>
        </p:blipFill>
        <p:spPr>
          <a:xfrm>
            <a:off x="986215" y="768251"/>
            <a:ext cx="9001065" cy="4629440"/>
          </a:xfrm>
          <a:prstGeom prst="rect">
            <a:avLst/>
          </a:prstGeom>
        </p:spPr>
      </p:pic>
      <p:sp>
        <p:nvSpPr>
          <p:cNvPr id="4" name="תיבת טקסט 3">
            <a:extLst>
              <a:ext uri="{FF2B5EF4-FFF2-40B4-BE49-F238E27FC236}">
                <a16:creationId xmlns:a16="http://schemas.microsoft.com/office/drawing/2014/main" id="{58196F6C-FF5C-562D-CDD2-AB5A6D134433}"/>
              </a:ext>
            </a:extLst>
          </p:cNvPr>
          <p:cNvSpPr txBox="1"/>
          <p:nvPr/>
        </p:nvSpPr>
        <p:spPr>
          <a:xfrm>
            <a:off x="426720" y="5871302"/>
            <a:ext cx="12354560" cy="369332"/>
          </a:xfrm>
          <a:prstGeom prst="rect">
            <a:avLst/>
          </a:prstGeom>
          <a:noFill/>
        </p:spPr>
        <p:txBody>
          <a:bodyPr wrap="square" rtlCol="0">
            <a:spAutoFit/>
          </a:bodyPr>
          <a:lstStyle/>
          <a:p>
            <a:r>
              <a:rPr lang="en-GB" dirty="0"/>
              <a:t>We now want to be able to extract the light yield from this histogram.</a:t>
            </a:r>
            <a:endParaRPr lang="en-IL" dirty="0"/>
          </a:p>
        </p:txBody>
      </p:sp>
      <p:sp>
        <p:nvSpPr>
          <p:cNvPr id="7" name="תיבת טקסט 6">
            <a:extLst>
              <a:ext uri="{FF2B5EF4-FFF2-40B4-BE49-F238E27FC236}">
                <a16:creationId xmlns:a16="http://schemas.microsoft.com/office/drawing/2014/main" id="{44FBF184-DDF7-7A61-6B19-56CD3816F129}"/>
              </a:ext>
            </a:extLst>
          </p:cNvPr>
          <p:cNvSpPr txBox="1"/>
          <p:nvPr/>
        </p:nvSpPr>
        <p:spPr>
          <a:xfrm>
            <a:off x="426720" y="294640"/>
            <a:ext cx="10800080" cy="646331"/>
          </a:xfrm>
          <a:prstGeom prst="rect">
            <a:avLst/>
          </a:prstGeom>
          <a:noFill/>
        </p:spPr>
        <p:txBody>
          <a:bodyPr wrap="square" rtlCol="0">
            <a:spAutoFit/>
          </a:bodyPr>
          <a:lstStyle/>
          <a:p>
            <a:r>
              <a:rPr lang="en-GB" dirty="0"/>
              <a:t>If we were to look at the energy deposit of the photon, we would expect to see a sharp drop off at the photopeak energy , like this:</a:t>
            </a:r>
            <a:endParaRPr lang="en-IL" dirty="0"/>
          </a:p>
        </p:txBody>
      </p:sp>
    </p:spTree>
    <p:extLst>
      <p:ext uri="{BB962C8B-B14F-4D97-AF65-F5344CB8AC3E}">
        <p14:creationId xmlns:p14="http://schemas.microsoft.com/office/powerpoint/2010/main" val="7499309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BED4426B-DAAF-0781-D2F9-06C8EA884C3E}"/>
              </a:ext>
            </a:extLst>
          </p:cNvPr>
          <p:cNvPicPr>
            <a:picLocks noChangeAspect="1"/>
          </p:cNvPicPr>
          <p:nvPr/>
        </p:nvPicPr>
        <p:blipFill>
          <a:blip r:embed="rId2"/>
          <a:stretch>
            <a:fillRect/>
          </a:stretch>
        </p:blipFill>
        <p:spPr>
          <a:xfrm>
            <a:off x="1181631" y="806315"/>
            <a:ext cx="8003009" cy="4100798"/>
          </a:xfrm>
          <a:prstGeom prst="rect">
            <a:avLst/>
          </a:prstGeom>
        </p:spPr>
      </p:pic>
      <p:sp>
        <p:nvSpPr>
          <p:cNvPr id="6" name="תיבת טקסט 5">
            <a:extLst>
              <a:ext uri="{FF2B5EF4-FFF2-40B4-BE49-F238E27FC236}">
                <a16:creationId xmlns:a16="http://schemas.microsoft.com/office/drawing/2014/main" id="{7008787E-E061-6DBF-A436-60DE012DCD27}"/>
              </a:ext>
            </a:extLst>
          </p:cNvPr>
          <p:cNvSpPr txBox="1"/>
          <p:nvPr/>
        </p:nvSpPr>
        <p:spPr>
          <a:xfrm>
            <a:off x="426720" y="294640"/>
            <a:ext cx="10800080" cy="646331"/>
          </a:xfrm>
          <a:prstGeom prst="rect">
            <a:avLst/>
          </a:prstGeom>
          <a:noFill/>
        </p:spPr>
        <p:txBody>
          <a:bodyPr wrap="square" rtlCol="0">
            <a:spAutoFit/>
          </a:bodyPr>
          <a:lstStyle/>
          <a:p>
            <a:r>
              <a:rPr lang="en-GB" dirty="0"/>
              <a:t>If we were to look at the energy deposit of the photon, we would expect to see a sharp drop off at the photopeak energy , like this:</a:t>
            </a:r>
            <a:endParaRPr lang="en-IL" dirty="0"/>
          </a:p>
        </p:txBody>
      </p:sp>
      <mc:AlternateContent xmlns:mc="http://schemas.openxmlformats.org/markup-compatibility/2006">
        <mc:Choice xmlns:a14="http://schemas.microsoft.com/office/drawing/2010/main" Requires="a14">
          <p:sp>
            <p:nvSpPr>
              <p:cNvPr id="7" name="תיבת טקסט 6">
                <a:extLst>
                  <a:ext uri="{FF2B5EF4-FFF2-40B4-BE49-F238E27FC236}">
                    <a16:creationId xmlns:a16="http://schemas.microsoft.com/office/drawing/2014/main" id="{0A3ABE06-87B7-0B73-089C-51B6F5D288BB}"/>
                  </a:ext>
                </a:extLst>
              </p:cNvPr>
              <p:cNvSpPr txBox="1"/>
              <p:nvPr/>
            </p:nvSpPr>
            <p:spPr>
              <a:xfrm>
                <a:off x="899954" y="5140960"/>
                <a:ext cx="10800080" cy="1480405"/>
              </a:xfrm>
              <a:prstGeom prst="rect">
                <a:avLst/>
              </a:prstGeom>
              <a:noFill/>
            </p:spPr>
            <p:txBody>
              <a:bodyPr wrap="square" rtlCol="0">
                <a:spAutoFit/>
              </a:bodyPr>
              <a:lstStyle/>
              <a:p>
                <a:r>
                  <a:rPr lang="en-GB" dirty="0"/>
                  <a:t>But since the amount of scintillation photons created (and thus absorbed) per event varies around the mean by the parameters we set - </a:t>
                </a:r>
                <a14:m>
                  <m:oMath xmlns:m="http://schemas.openxmlformats.org/officeDocument/2006/math">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11</m:t>
                    </m:r>
                    <m:r>
                      <a:rPr lang="en-GB" b="0" i="1" smtClean="0">
                        <a:latin typeface="Cambria Math" panose="02040503050406030204" pitchFamily="18" charset="0"/>
                      </a:rPr>
                      <m:t>∗</m:t>
                    </m:r>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𝑚𝑒𝑎𝑛</m:t>
                        </m:r>
                      </m:e>
                    </m:rad>
                    <m:r>
                      <a:rPr lang="en-GB" b="0" i="0" smtClean="0">
                        <a:latin typeface="Cambria Math" panose="02040503050406030204" pitchFamily="18" charset="0"/>
                      </a:rPr>
                      <m:t> </m:t>
                    </m:r>
                  </m:oMath>
                </a14:m>
                <a:r>
                  <a:rPr lang="en-GB" dirty="0"/>
                  <a:t>, in order to calculate the light yield from the scintillation histogram,  we don’t take the peak value, we take 1.11 * peak value. </a:t>
                </a:r>
              </a:p>
              <a:p>
                <a:endParaRPr lang="en-GB" dirty="0"/>
              </a:p>
              <a:p>
                <a:r>
                  <a:rPr lang="en-GB" dirty="0"/>
                  <a:t>We do this for every single photon energy.</a:t>
                </a:r>
                <a:endParaRPr lang="en-IL" dirty="0"/>
              </a:p>
            </p:txBody>
          </p:sp>
        </mc:Choice>
        <mc:Fallback>
          <p:sp>
            <p:nvSpPr>
              <p:cNvPr id="7" name="תיבת טקסט 6">
                <a:extLst>
                  <a:ext uri="{FF2B5EF4-FFF2-40B4-BE49-F238E27FC236}">
                    <a16:creationId xmlns:a16="http://schemas.microsoft.com/office/drawing/2014/main" id="{0A3ABE06-87B7-0B73-089C-51B6F5D288BB}"/>
                  </a:ext>
                </a:extLst>
              </p:cNvPr>
              <p:cNvSpPr txBox="1">
                <a:spLocks noRot="1" noChangeAspect="1" noMove="1" noResize="1" noEditPoints="1" noAdjustHandles="1" noChangeArrowheads="1" noChangeShapeType="1" noTextEdit="1"/>
              </p:cNvSpPr>
              <p:nvPr/>
            </p:nvSpPr>
            <p:spPr>
              <a:xfrm>
                <a:off x="899954" y="5140960"/>
                <a:ext cx="10800080" cy="1480405"/>
              </a:xfrm>
              <a:prstGeom prst="rect">
                <a:avLst/>
              </a:prstGeom>
              <a:blipFill>
                <a:blip r:embed="rId3"/>
                <a:stretch>
                  <a:fillRect l="-508" t="-2058" b="-5761"/>
                </a:stretch>
              </a:blipFill>
            </p:spPr>
            <p:txBody>
              <a:bodyPr/>
              <a:lstStyle/>
              <a:p>
                <a:r>
                  <a:rPr lang="en-IL">
                    <a:noFill/>
                  </a:rPr>
                  <a:t> </a:t>
                </a:r>
              </a:p>
            </p:txBody>
          </p:sp>
        </mc:Fallback>
      </mc:AlternateContent>
    </p:spTree>
    <p:extLst>
      <p:ext uri="{BB962C8B-B14F-4D97-AF65-F5344CB8AC3E}">
        <p14:creationId xmlns:p14="http://schemas.microsoft.com/office/powerpoint/2010/main" val="953470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EB3B636A-25A9-84A3-6A4F-45553575BB15}"/>
              </a:ext>
            </a:extLst>
          </p:cNvPr>
          <p:cNvPicPr>
            <a:picLocks noChangeAspect="1"/>
          </p:cNvPicPr>
          <p:nvPr/>
        </p:nvPicPr>
        <p:blipFill>
          <a:blip r:embed="rId2"/>
          <a:stretch>
            <a:fillRect/>
          </a:stretch>
        </p:blipFill>
        <p:spPr>
          <a:xfrm>
            <a:off x="834287" y="101600"/>
            <a:ext cx="9411287" cy="4826000"/>
          </a:xfrm>
          <a:prstGeom prst="rect">
            <a:avLst/>
          </a:prstGeom>
        </p:spPr>
      </p:pic>
      <p:sp>
        <p:nvSpPr>
          <p:cNvPr id="4" name="תיבת טקסט 3">
            <a:extLst>
              <a:ext uri="{FF2B5EF4-FFF2-40B4-BE49-F238E27FC236}">
                <a16:creationId xmlns:a16="http://schemas.microsoft.com/office/drawing/2014/main" id="{5F55C58B-F983-C149-4DE3-3C87E90BFEB7}"/>
              </a:ext>
            </a:extLst>
          </p:cNvPr>
          <p:cNvSpPr txBox="1"/>
          <p:nvPr/>
        </p:nvSpPr>
        <p:spPr>
          <a:xfrm>
            <a:off x="1209040" y="5455920"/>
            <a:ext cx="10505440" cy="369332"/>
          </a:xfrm>
          <a:prstGeom prst="rect">
            <a:avLst/>
          </a:prstGeom>
          <a:noFill/>
        </p:spPr>
        <p:txBody>
          <a:bodyPr wrap="square" rtlCol="0">
            <a:spAutoFit/>
          </a:bodyPr>
          <a:lstStyle/>
          <a:p>
            <a:r>
              <a:rPr lang="en-GB" dirty="0"/>
              <a:t>With 122keV photon we first see a Compton edge on the left, and then a photopeak on the right.</a:t>
            </a:r>
            <a:endParaRPr lang="en-IL" dirty="0"/>
          </a:p>
        </p:txBody>
      </p:sp>
      <p:sp>
        <p:nvSpPr>
          <p:cNvPr id="5" name="תיבת טקסט 4">
            <a:extLst>
              <a:ext uri="{FF2B5EF4-FFF2-40B4-BE49-F238E27FC236}">
                <a16:creationId xmlns:a16="http://schemas.microsoft.com/office/drawing/2014/main" id="{97D86C05-AD9C-26DD-76B3-1DEFFD4C84A1}"/>
              </a:ext>
            </a:extLst>
          </p:cNvPr>
          <p:cNvSpPr txBox="1"/>
          <p:nvPr/>
        </p:nvSpPr>
        <p:spPr>
          <a:xfrm>
            <a:off x="5862320" y="2514600"/>
            <a:ext cx="1788160" cy="369332"/>
          </a:xfrm>
          <a:prstGeom prst="rect">
            <a:avLst/>
          </a:prstGeom>
          <a:noFill/>
        </p:spPr>
        <p:txBody>
          <a:bodyPr wrap="square" rtlCol="0">
            <a:spAutoFit/>
          </a:bodyPr>
          <a:lstStyle/>
          <a:p>
            <a:r>
              <a:rPr lang="en-GB" dirty="0"/>
              <a:t>Photopeak</a:t>
            </a:r>
            <a:endParaRPr lang="en-IL" dirty="0"/>
          </a:p>
        </p:txBody>
      </p:sp>
      <p:sp>
        <p:nvSpPr>
          <p:cNvPr id="6" name="תיבת טקסט 5">
            <a:extLst>
              <a:ext uri="{FF2B5EF4-FFF2-40B4-BE49-F238E27FC236}">
                <a16:creationId xmlns:a16="http://schemas.microsoft.com/office/drawing/2014/main" id="{B08F4BDC-FD81-4488-7459-CC2309BCF34E}"/>
              </a:ext>
            </a:extLst>
          </p:cNvPr>
          <p:cNvSpPr txBox="1"/>
          <p:nvPr/>
        </p:nvSpPr>
        <p:spPr>
          <a:xfrm>
            <a:off x="2454224" y="2699266"/>
            <a:ext cx="1788160" cy="369332"/>
          </a:xfrm>
          <a:prstGeom prst="rect">
            <a:avLst/>
          </a:prstGeom>
          <a:noFill/>
        </p:spPr>
        <p:txBody>
          <a:bodyPr wrap="square" rtlCol="0">
            <a:spAutoFit/>
          </a:bodyPr>
          <a:lstStyle/>
          <a:p>
            <a:r>
              <a:rPr lang="en-GB" dirty="0"/>
              <a:t>Compton Edge</a:t>
            </a:r>
            <a:endParaRPr lang="en-IL" dirty="0"/>
          </a:p>
        </p:txBody>
      </p:sp>
    </p:spTree>
    <p:extLst>
      <p:ext uri="{BB962C8B-B14F-4D97-AF65-F5344CB8AC3E}">
        <p14:creationId xmlns:p14="http://schemas.microsoft.com/office/powerpoint/2010/main" val="30490028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E5EEB2C0-3279-00A0-C336-3B77D0FB70F0}"/>
              </a:ext>
            </a:extLst>
          </p:cNvPr>
          <p:cNvPicPr>
            <a:picLocks noChangeAspect="1"/>
          </p:cNvPicPr>
          <p:nvPr/>
        </p:nvPicPr>
        <p:blipFill>
          <a:blip r:embed="rId2"/>
          <a:stretch>
            <a:fillRect/>
          </a:stretch>
        </p:blipFill>
        <p:spPr>
          <a:xfrm>
            <a:off x="0" y="0"/>
            <a:ext cx="6299994" cy="3179217"/>
          </a:xfrm>
          <a:prstGeom prst="rect">
            <a:avLst/>
          </a:prstGeom>
        </p:spPr>
      </p:pic>
      <p:pic>
        <p:nvPicPr>
          <p:cNvPr id="5" name="תמונה 4">
            <a:extLst>
              <a:ext uri="{FF2B5EF4-FFF2-40B4-BE49-F238E27FC236}">
                <a16:creationId xmlns:a16="http://schemas.microsoft.com/office/drawing/2014/main" id="{EA593B6A-6FF9-39E6-553B-CF0B2C1E7B3E}"/>
              </a:ext>
            </a:extLst>
          </p:cNvPr>
          <p:cNvPicPr>
            <a:picLocks noChangeAspect="1"/>
          </p:cNvPicPr>
          <p:nvPr/>
        </p:nvPicPr>
        <p:blipFill>
          <a:blip r:embed="rId3"/>
          <a:stretch>
            <a:fillRect/>
          </a:stretch>
        </p:blipFill>
        <p:spPr>
          <a:xfrm>
            <a:off x="6299994" y="141345"/>
            <a:ext cx="6227569" cy="3179217"/>
          </a:xfrm>
          <a:prstGeom prst="rect">
            <a:avLst/>
          </a:prstGeom>
        </p:spPr>
      </p:pic>
      <p:pic>
        <p:nvPicPr>
          <p:cNvPr id="7" name="תמונה 6">
            <a:extLst>
              <a:ext uri="{FF2B5EF4-FFF2-40B4-BE49-F238E27FC236}">
                <a16:creationId xmlns:a16="http://schemas.microsoft.com/office/drawing/2014/main" id="{B7FC2D95-975C-EAB2-4B66-E83C3AF65683}"/>
              </a:ext>
            </a:extLst>
          </p:cNvPr>
          <p:cNvPicPr>
            <a:picLocks noChangeAspect="1"/>
          </p:cNvPicPr>
          <p:nvPr/>
        </p:nvPicPr>
        <p:blipFill>
          <a:blip r:embed="rId4"/>
          <a:stretch>
            <a:fillRect/>
          </a:stretch>
        </p:blipFill>
        <p:spPr>
          <a:xfrm>
            <a:off x="210713" y="3371672"/>
            <a:ext cx="6637127" cy="3344983"/>
          </a:xfrm>
          <a:prstGeom prst="rect">
            <a:avLst/>
          </a:prstGeom>
        </p:spPr>
      </p:pic>
      <p:sp>
        <p:nvSpPr>
          <p:cNvPr id="8" name="תיבת טקסט 7">
            <a:extLst>
              <a:ext uri="{FF2B5EF4-FFF2-40B4-BE49-F238E27FC236}">
                <a16:creationId xmlns:a16="http://schemas.microsoft.com/office/drawing/2014/main" id="{4D29631A-2209-FA55-A8E3-3702001090B8}"/>
              </a:ext>
            </a:extLst>
          </p:cNvPr>
          <p:cNvSpPr txBox="1"/>
          <p:nvPr/>
        </p:nvSpPr>
        <p:spPr>
          <a:xfrm>
            <a:off x="7142480" y="3678784"/>
            <a:ext cx="5140960" cy="923330"/>
          </a:xfrm>
          <a:prstGeom prst="rect">
            <a:avLst/>
          </a:prstGeom>
          <a:noFill/>
        </p:spPr>
        <p:txBody>
          <a:bodyPr wrap="square" rtlCol="0">
            <a:spAutoFit/>
          </a:bodyPr>
          <a:lstStyle/>
          <a:p>
            <a:r>
              <a:rPr lang="en-GB" dirty="0"/>
              <a:t>At higher photon energies we can no longer see a photopeak, since the Compton scatter integral is considerably larger than </a:t>
            </a:r>
            <a:r>
              <a:rPr lang="en-GB"/>
              <a:t>the photopeak.</a:t>
            </a:r>
            <a:endParaRPr lang="en-IL" dirty="0"/>
          </a:p>
        </p:txBody>
      </p:sp>
    </p:spTree>
    <p:extLst>
      <p:ext uri="{BB962C8B-B14F-4D97-AF65-F5344CB8AC3E}">
        <p14:creationId xmlns:p14="http://schemas.microsoft.com/office/powerpoint/2010/main" val="2655974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F30BDB7C-BDA8-681B-7001-818726A59762}"/>
              </a:ext>
            </a:extLst>
          </p:cNvPr>
          <p:cNvPicPr>
            <a:picLocks noChangeAspect="1"/>
          </p:cNvPicPr>
          <p:nvPr/>
        </p:nvPicPr>
        <p:blipFill>
          <a:blip r:embed="rId2"/>
          <a:stretch>
            <a:fillRect/>
          </a:stretch>
        </p:blipFill>
        <p:spPr>
          <a:xfrm>
            <a:off x="-1510" y="335280"/>
            <a:ext cx="12383304" cy="6299200"/>
          </a:xfrm>
          <a:prstGeom prst="rect">
            <a:avLst/>
          </a:prstGeom>
        </p:spPr>
      </p:pic>
      <mc:AlternateContent xmlns:mc="http://schemas.openxmlformats.org/markup-compatibility/2006">
        <mc:Choice xmlns:a14="http://schemas.microsoft.com/office/drawing/2010/main" Requires="a14">
          <p:sp>
            <p:nvSpPr>
              <p:cNvPr id="4" name="תיבת טקסט 3">
                <a:extLst>
                  <a:ext uri="{FF2B5EF4-FFF2-40B4-BE49-F238E27FC236}">
                    <a16:creationId xmlns:a16="http://schemas.microsoft.com/office/drawing/2014/main" id="{9657C13D-87C4-35CC-D9BD-CDC916CE799E}"/>
                  </a:ext>
                </a:extLst>
              </p:cNvPr>
              <p:cNvSpPr txBox="1"/>
              <p:nvPr/>
            </p:nvSpPr>
            <p:spPr>
              <a:xfrm rot="20191524">
                <a:off x="7330037" y="2308008"/>
                <a:ext cx="168289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11</m:t>
                      </m:r>
                      <m:r>
                        <a:rPr lang="en-GB" b="0" i="1" smtClean="0">
                          <a:latin typeface="Cambria Math" panose="02040503050406030204" pitchFamily="18" charset="0"/>
                        </a:rPr>
                        <m:t>.</m:t>
                      </m:r>
                      <m:r>
                        <a:rPr lang="en-GB" b="0" i="1" smtClean="0">
                          <a:latin typeface="Cambria Math" panose="02040503050406030204" pitchFamily="18" charset="0"/>
                        </a:rPr>
                        <m:t>6</m:t>
                      </m:r>
                    </m:oMath>
                  </m:oMathPara>
                </a14:m>
                <a:endParaRPr lang="en-IL" dirty="0"/>
              </a:p>
            </p:txBody>
          </p:sp>
        </mc:Choice>
        <mc:Fallback>
          <p:sp>
            <p:nvSpPr>
              <p:cNvPr id="4" name="תיבת טקסט 3">
                <a:extLst>
                  <a:ext uri="{FF2B5EF4-FFF2-40B4-BE49-F238E27FC236}">
                    <a16:creationId xmlns:a16="http://schemas.microsoft.com/office/drawing/2014/main" id="{9657C13D-87C4-35CC-D9BD-CDC916CE799E}"/>
                  </a:ext>
                </a:extLst>
              </p:cNvPr>
              <p:cNvSpPr txBox="1">
                <a:spLocks noRot="1" noChangeAspect="1" noMove="1" noResize="1" noEditPoints="1" noAdjustHandles="1" noChangeArrowheads="1" noChangeShapeType="1" noTextEdit="1"/>
              </p:cNvSpPr>
              <p:nvPr/>
            </p:nvSpPr>
            <p:spPr>
              <a:xfrm rot="20191524">
                <a:off x="7330037" y="2308008"/>
                <a:ext cx="1682897" cy="276999"/>
              </a:xfrm>
              <a:prstGeom prst="rect">
                <a:avLst/>
              </a:prstGeom>
              <a:blipFill>
                <a:blip r:embed="rId3"/>
                <a:stretch>
                  <a:fillRect l="-1099" t="-654" r="-2930" b="-8497"/>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5" name="תיבת טקסט 4">
                <a:extLst>
                  <a:ext uri="{FF2B5EF4-FFF2-40B4-BE49-F238E27FC236}">
                    <a16:creationId xmlns:a16="http://schemas.microsoft.com/office/drawing/2014/main" id="{5C2DD339-6C91-8486-6AB2-111FFEF9CA3C}"/>
                  </a:ext>
                </a:extLst>
              </p:cNvPr>
              <p:cNvSpPr txBox="1"/>
              <p:nvPr/>
            </p:nvSpPr>
            <p:spPr>
              <a:xfrm>
                <a:off x="952109" y="5493476"/>
                <a:ext cx="75270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60</m:t>
                      </m:r>
                      <m:r>
                        <a:rPr lang="en-GB" b="0" i="1" smtClean="0">
                          <a:latin typeface="Cambria Math" panose="02040503050406030204" pitchFamily="18" charset="0"/>
                        </a:rPr>
                        <m:t> </m:t>
                      </m:r>
                      <m:r>
                        <a:rPr lang="en-GB" b="0" i="1" smtClean="0">
                          <a:latin typeface="Cambria Math" panose="02040503050406030204" pitchFamily="18" charset="0"/>
                        </a:rPr>
                        <m:t>𝑘𝑒𝑉</m:t>
                      </m:r>
                    </m:oMath>
                  </m:oMathPara>
                </a14:m>
                <a:endParaRPr lang="en-IL" dirty="0"/>
              </a:p>
            </p:txBody>
          </p:sp>
        </mc:Choice>
        <mc:Fallback>
          <p:sp>
            <p:nvSpPr>
              <p:cNvPr id="5" name="תיבת טקסט 4">
                <a:extLst>
                  <a:ext uri="{FF2B5EF4-FFF2-40B4-BE49-F238E27FC236}">
                    <a16:creationId xmlns:a16="http://schemas.microsoft.com/office/drawing/2014/main" id="{5C2DD339-6C91-8486-6AB2-111FFEF9CA3C}"/>
                  </a:ext>
                </a:extLst>
              </p:cNvPr>
              <p:cNvSpPr txBox="1">
                <a:spLocks noRot="1" noChangeAspect="1" noMove="1" noResize="1" noEditPoints="1" noAdjustHandles="1" noChangeArrowheads="1" noChangeShapeType="1" noTextEdit="1"/>
              </p:cNvSpPr>
              <p:nvPr/>
            </p:nvSpPr>
            <p:spPr>
              <a:xfrm>
                <a:off x="952109" y="5493476"/>
                <a:ext cx="752706" cy="276999"/>
              </a:xfrm>
              <a:prstGeom prst="rect">
                <a:avLst/>
              </a:prstGeom>
              <a:blipFill>
                <a:blip r:embed="rId4"/>
                <a:stretch>
                  <a:fillRect l="-6452" r="-6452" b="-6522"/>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6" name="תיבת טקסט 5">
                <a:extLst>
                  <a:ext uri="{FF2B5EF4-FFF2-40B4-BE49-F238E27FC236}">
                    <a16:creationId xmlns:a16="http://schemas.microsoft.com/office/drawing/2014/main" id="{ED69CA31-1A30-F5A1-B546-5F86D5FDF81A}"/>
                  </a:ext>
                </a:extLst>
              </p:cNvPr>
              <p:cNvSpPr txBox="1"/>
              <p:nvPr/>
            </p:nvSpPr>
            <p:spPr>
              <a:xfrm>
                <a:off x="1785229" y="5059931"/>
                <a:ext cx="88094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122</m:t>
                      </m:r>
                      <m:r>
                        <a:rPr lang="en-GB" b="0" i="1" smtClean="0">
                          <a:latin typeface="Cambria Math" panose="02040503050406030204" pitchFamily="18" charset="0"/>
                        </a:rPr>
                        <m:t> </m:t>
                      </m:r>
                      <m:r>
                        <a:rPr lang="en-GB" b="0" i="1" smtClean="0">
                          <a:latin typeface="Cambria Math" panose="02040503050406030204" pitchFamily="18" charset="0"/>
                        </a:rPr>
                        <m:t>𝑘𝑒𝑉</m:t>
                      </m:r>
                    </m:oMath>
                  </m:oMathPara>
                </a14:m>
                <a:endParaRPr lang="en-IL" dirty="0"/>
              </a:p>
            </p:txBody>
          </p:sp>
        </mc:Choice>
        <mc:Fallback>
          <p:sp>
            <p:nvSpPr>
              <p:cNvPr id="6" name="תיבת טקסט 5">
                <a:extLst>
                  <a:ext uri="{FF2B5EF4-FFF2-40B4-BE49-F238E27FC236}">
                    <a16:creationId xmlns:a16="http://schemas.microsoft.com/office/drawing/2014/main" id="{ED69CA31-1A30-F5A1-B546-5F86D5FDF81A}"/>
                  </a:ext>
                </a:extLst>
              </p:cNvPr>
              <p:cNvSpPr txBox="1">
                <a:spLocks noRot="1" noChangeAspect="1" noMove="1" noResize="1" noEditPoints="1" noAdjustHandles="1" noChangeArrowheads="1" noChangeShapeType="1" noTextEdit="1"/>
              </p:cNvSpPr>
              <p:nvPr/>
            </p:nvSpPr>
            <p:spPr>
              <a:xfrm>
                <a:off x="1785229" y="5059931"/>
                <a:ext cx="880947" cy="276999"/>
              </a:xfrm>
              <a:prstGeom prst="rect">
                <a:avLst/>
              </a:prstGeom>
              <a:blipFill>
                <a:blip r:embed="rId5"/>
                <a:stretch>
                  <a:fillRect l="-6250" r="-6250" b="-8889"/>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7" name="תיבת טקסט 6">
                <a:extLst>
                  <a:ext uri="{FF2B5EF4-FFF2-40B4-BE49-F238E27FC236}">
                    <a16:creationId xmlns:a16="http://schemas.microsoft.com/office/drawing/2014/main" id="{5AE44004-D889-C0C6-017B-11F17474BD46}"/>
                  </a:ext>
                </a:extLst>
              </p:cNvPr>
              <p:cNvSpPr txBox="1"/>
              <p:nvPr/>
            </p:nvSpPr>
            <p:spPr>
              <a:xfrm>
                <a:off x="4172829" y="4643371"/>
                <a:ext cx="88094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341</m:t>
                      </m:r>
                      <m:r>
                        <a:rPr lang="en-GB" b="0" i="1" smtClean="0">
                          <a:latin typeface="Cambria Math" panose="02040503050406030204" pitchFamily="18" charset="0"/>
                        </a:rPr>
                        <m:t> </m:t>
                      </m:r>
                      <m:r>
                        <a:rPr lang="en-GB" b="0" i="1" smtClean="0">
                          <a:latin typeface="Cambria Math" panose="02040503050406030204" pitchFamily="18" charset="0"/>
                        </a:rPr>
                        <m:t>𝑘𝑒𝑉</m:t>
                      </m:r>
                    </m:oMath>
                  </m:oMathPara>
                </a14:m>
                <a:endParaRPr lang="en-IL" dirty="0"/>
              </a:p>
            </p:txBody>
          </p:sp>
        </mc:Choice>
        <mc:Fallback>
          <p:sp>
            <p:nvSpPr>
              <p:cNvPr id="7" name="תיבת טקסט 6">
                <a:extLst>
                  <a:ext uri="{FF2B5EF4-FFF2-40B4-BE49-F238E27FC236}">
                    <a16:creationId xmlns:a16="http://schemas.microsoft.com/office/drawing/2014/main" id="{5AE44004-D889-C0C6-017B-11F17474BD46}"/>
                  </a:ext>
                </a:extLst>
              </p:cNvPr>
              <p:cNvSpPr txBox="1">
                <a:spLocks noRot="1" noChangeAspect="1" noMove="1" noResize="1" noEditPoints="1" noAdjustHandles="1" noChangeArrowheads="1" noChangeShapeType="1" noTextEdit="1"/>
              </p:cNvSpPr>
              <p:nvPr/>
            </p:nvSpPr>
            <p:spPr>
              <a:xfrm>
                <a:off x="4172829" y="4643371"/>
                <a:ext cx="880947" cy="276999"/>
              </a:xfrm>
              <a:prstGeom prst="rect">
                <a:avLst/>
              </a:prstGeom>
              <a:blipFill>
                <a:blip r:embed="rId6"/>
                <a:stretch>
                  <a:fillRect l="-6250" r="-6250" b="-8889"/>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8" name="תיבת טקסט 7">
                <a:extLst>
                  <a:ext uri="{FF2B5EF4-FFF2-40B4-BE49-F238E27FC236}">
                    <a16:creationId xmlns:a16="http://schemas.microsoft.com/office/drawing/2014/main" id="{96B7E67D-9E7E-90E4-A6B7-2F969FDF5407}"/>
                  </a:ext>
                </a:extLst>
              </p:cNvPr>
              <p:cNvSpPr txBox="1"/>
              <p:nvPr/>
            </p:nvSpPr>
            <p:spPr>
              <a:xfrm>
                <a:off x="5574909" y="3911851"/>
                <a:ext cx="88094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478</m:t>
                      </m:r>
                      <m:r>
                        <a:rPr lang="en-GB" b="0" i="1" smtClean="0">
                          <a:latin typeface="Cambria Math" panose="02040503050406030204" pitchFamily="18" charset="0"/>
                        </a:rPr>
                        <m:t> </m:t>
                      </m:r>
                      <m:r>
                        <a:rPr lang="en-GB" b="0" i="1" smtClean="0">
                          <a:latin typeface="Cambria Math" panose="02040503050406030204" pitchFamily="18" charset="0"/>
                        </a:rPr>
                        <m:t>𝑘𝑒𝑉</m:t>
                      </m:r>
                    </m:oMath>
                  </m:oMathPara>
                </a14:m>
                <a:endParaRPr lang="en-IL" dirty="0"/>
              </a:p>
            </p:txBody>
          </p:sp>
        </mc:Choice>
        <mc:Fallback>
          <p:sp>
            <p:nvSpPr>
              <p:cNvPr id="8" name="תיבת טקסט 7">
                <a:extLst>
                  <a:ext uri="{FF2B5EF4-FFF2-40B4-BE49-F238E27FC236}">
                    <a16:creationId xmlns:a16="http://schemas.microsoft.com/office/drawing/2014/main" id="{96B7E67D-9E7E-90E4-A6B7-2F969FDF5407}"/>
                  </a:ext>
                </a:extLst>
              </p:cNvPr>
              <p:cNvSpPr txBox="1">
                <a:spLocks noRot="1" noChangeAspect="1" noMove="1" noResize="1" noEditPoints="1" noAdjustHandles="1" noChangeArrowheads="1" noChangeShapeType="1" noTextEdit="1"/>
              </p:cNvSpPr>
              <p:nvPr/>
            </p:nvSpPr>
            <p:spPr>
              <a:xfrm>
                <a:off x="5574909" y="3911851"/>
                <a:ext cx="880947" cy="276999"/>
              </a:xfrm>
              <a:prstGeom prst="rect">
                <a:avLst/>
              </a:prstGeom>
              <a:blipFill>
                <a:blip r:embed="rId7"/>
                <a:stretch>
                  <a:fillRect l="-6250" r="-6250" b="-8889"/>
                </a:stretch>
              </a:blipFill>
            </p:spPr>
            <p:txBody>
              <a:bodyPr/>
              <a:lstStyle/>
              <a:p>
                <a:r>
                  <a:rPr lang="en-IL">
                    <a:noFill/>
                  </a:rPr>
                  <a:t> </a:t>
                </a:r>
              </a:p>
            </p:txBody>
          </p:sp>
        </mc:Fallback>
      </mc:AlternateContent>
      <mc:AlternateContent xmlns:mc="http://schemas.openxmlformats.org/markup-compatibility/2006">
        <mc:Choice xmlns:a14="http://schemas.microsoft.com/office/drawing/2010/main" Requires="a14">
          <p:sp>
            <p:nvSpPr>
              <p:cNvPr id="9" name="תיבת טקסט 8">
                <a:extLst>
                  <a:ext uri="{FF2B5EF4-FFF2-40B4-BE49-F238E27FC236}">
                    <a16:creationId xmlns:a16="http://schemas.microsoft.com/office/drawing/2014/main" id="{C3ECECF6-966E-CE27-72DD-8C9EFD13C32C}"/>
                  </a:ext>
                </a:extLst>
              </p:cNvPr>
              <p:cNvSpPr txBox="1"/>
              <p:nvPr/>
            </p:nvSpPr>
            <p:spPr>
              <a:xfrm>
                <a:off x="10827629" y="721611"/>
                <a:ext cx="100918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1061</m:t>
                      </m:r>
                      <m:r>
                        <a:rPr lang="en-GB" b="0" i="1" smtClean="0">
                          <a:latin typeface="Cambria Math" panose="02040503050406030204" pitchFamily="18" charset="0"/>
                        </a:rPr>
                        <m:t> </m:t>
                      </m:r>
                      <m:r>
                        <a:rPr lang="en-GB" b="0" i="1" smtClean="0">
                          <a:latin typeface="Cambria Math" panose="02040503050406030204" pitchFamily="18" charset="0"/>
                        </a:rPr>
                        <m:t>𝑘𝑒𝑉</m:t>
                      </m:r>
                    </m:oMath>
                  </m:oMathPara>
                </a14:m>
                <a:endParaRPr lang="en-IL" dirty="0"/>
              </a:p>
            </p:txBody>
          </p:sp>
        </mc:Choice>
        <mc:Fallback>
          <p:sp>
            <p:nvSpPr>
              <p:cNvPr id="9" name="תיבת טקסט 8">
                <a:extLst>
                  <a:ext uri="{FF2B5EF4-FFF2-40B4-BE49-F238E27FC236}">
                    <a16:creationId xmlns:a16="http://schemas.microsoft.com/office/drawing/2014/main" id="{C3ECECF6-966E-CE27-72DD-8C9EFD13C32C}"/>
                  </a:ext>
                </a:extLst>
              </p:cNvPr>
              <p:cNvSpPr txBox="1">
                <a:spLocks noRot="1" noChangeAspect="1" noMove="1" noResize="1" noEditPoints="1" noAdjustHandles="1" noChangeArrowheads="1" noChangeShapeType="1" noTextEdit="1"/>
              </p:cNvSpPr>
              <p:nvPr/>
            </p:nvSpPr>
            <p:spPr>
              <a:xfrm>
                <a:off x="10827629" y="721611"/>
                <a:ext cx="1009187" cy="276999"/>
              </a:xfrm>
              <a:prstGeom prst="rect">
                <a:avLst/>
              </a:prstGeom>
              <a:blipFill>
                <a:blip r:embed="rId8"/>
                <a:stretch>
                  <a:fillRect l="-4819" r="-4819" b="-6522"/>
                </a:stretch>
              </a:blipFill>
            </p:spPr>
            <p:txBody>
              <a:bodyPr/>
              <a:lstStyle/>
              <a:p>
                <a:r>
                  <a:rPr lang="en-IL">
                    <a:noFill/>
                  </a:rPr>
                  <a:t> </a:t>
                </a:r>
              </a:p>
            </p:txBody>
          </p:sp>
        </mc:Fallback>
      </mc:AlternateContent>
    </p:spTree>
    <p:extLst>
      <p:ext uri="{BB962C8B-B14F-4D97-AF65-F5344CB8AC3E}">
        <p14:creationId xmlns:p14="http://schemas.microsoft.com/office/powerpoint/2010/main" val="1016157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B9E9976-A27D-D57A-C124-56CE93DB8A3E}"/>
              </a:ext>
            </a:extLst>
          </p:cNvPr>
          <p:cNvPicPr>
            <a:picLocks noChangeAspect="1"/>
          </p:cNvPicPr>
          <p:nvPr/>
        </p:nvPicPr>
        <p:blipFill>
          <a:blip r:embed="rId2"/>
          <a:stretch>
            <a:fillRect/>
          </a:stretch>
        </p:blipFill>
        <p:spPr>
          <a:xfrm>
            <a:off x="0" y="134755"/>
            <a:ext cx="12614955" cy="6580682"/>
          </a:xfrm>
          <a:prstGeom prst="rect">
            <a:avLst/>
          </a:prstGeom>
        </p:spPr>
      </p:pic>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153F1447-6193-F748-033C-F7B3A68A1798}"/>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8" name="תיבת טקסט 7">
                <a:extLst>
                  <a:ext uri="{FF2B5EF4-FFF2-40B4-BE49-F238E27FC236}">
                    <a16:creationId xmlns:a16="http://schemas.microsoft.com/office/drawing/2014/main" id="{153F1447-6193-F748-033C-F7B3A68A1798}"/>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BE3827E9-0B1B-B06F-384D-F70D1FDD2C05}"/>
                  </a:ext>
                </a:extLst>
              </p:cNvPr>
              <p:cNvSpPr txBox="1"/>
              <p:nvPr/>
            </p:nvSpPr>
            <p:spPr>
              <a:xfrm>
                <a:off x="3644170" y="2965910"/>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oMath>
                  </m:oMathPara>
                </a14:m>
                <a:endParaRPr lang="en-IL" b="1" baseline="-25000" dirty="0">
                  <a:solidFill>
                    <a:schemeClr val="accent6">
                      <a:lumMod val="75000"/>
                    </a:schemeClr>
                  </a:solidFill>
                </a:endParaRPr>
              </a:p>
            </p:txBody>
          </p:sp>
        </mc:Choice>
        <mc:Fallback xmlns="">
          <p:sp>
            <p:nvSpPr>
              <p:cNvPr id="10" name="תיבת טקסט 9">
                <a:extLst>
                  <a:ext uri="{FF2B5EF4-FFF2-40B4-BE49-F238E27FC236}">
                    <a16:creationId xmlns:a16="http://schemas.microsoft.com/office/drawing/2014/main" id="{BE3827E9-0B1B-B06F-384D-F70D1FDD2C05}"/>
                  </a:ext>
                </a:extLst>
              </p:cNvPr>
              <p:cNvSpPr txBox="1">
                <a:spLocks noRot="1" noChangeAspect="1" noMove="1" noResize="1" noEditPoints="1" noAdjustHandles="1" noChangeArrowheads="1" noChangeShapeType="1" noTextEdit="1"/>
              </p:cNvSpPr>
              <p:nvPr/>
            </p:nvSpPr>
            <p:spPr>
              <a:xfrm>
                <a:off x="3644170" y="2965910"/>
                <a:ext cx="841951" cy="369332"/>
              </a:xfrm>
              <a:prstGeom prst="rect">
                <a:avLst/>
              </a:prstGeom>
              <a:blipFill>
                <a:blip r:embed="rId4"/>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13F8F9EB-8C21-83BE-0B93-C1DBD297AD5B}"/>
                  </a:ext>
                </a:extLst>
              </p:cNvPr>
              <p:cNvSpPr txBox="1"/>
              <p:nvPr/>
            </p:nvSpPr>
            <p:spPr>
              <a:xfrm>
                <a:off x="6299994" y="2665923"/>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oMath>
                  </m:oMathPara>
                </a14:m>
                <a:endParaRPr lang="en-IL" b="1" baseline="-25000" dirty="0">
                  <a:solidFill>
                    <a:schemeClr val="accent6">
                      <a:lumMod val="75000"/>
                    </a:schemeClr>
                  </a:solidFill>
                </a:endParaRPr>
              </a:p>
            </p:txBody>
          </p:sp>
        </mc:Choice>
        <mc:Fallback xmlns="">
          <p:sp>
            <p:nvSpPr>
              <p:cNvPr id="11" name="תיבת טקסט 10">
                <a:extLst>
                  <a:ext uri="{FF2B5EF4-FFF2-40B4-BE49-F238E27FC236}">
                    <a16:creationId xmlns:a16="http://schemas.microsoft.com/office/drawing/2014/main" id="{13F8F9EB-8C21-83BE-0B93-C1DBD297AD5B}"/>
                  </a:ext>
                </a:extLst>
              </p:cNvPr>
              <p:cNvSpPr txBox="1">
                <a:spLocks noRot="1" noChangeAspect="1" noMove="1" noResize="1" noEditPoints="1" noAdjustHandles="1" noChangeArrowheads="1" noChangeShapeType="1" noTextEdit="1"/>
              </p:cNvSpPr>
              <p:nvPr/>
            </p:nvSpPr>
            <p:spPr>
              <a:xfrm>
                <a:off x="6299994" y="2665923"/>
                <a:ext cx="918953" cy="369332"/>
              </a:xfrm>
              <a:prstGeom prst="rect">
                <a:avLst/>
              </a:prstGeom>
              <a:blipFill>
                <a:blip r:embed="rId5"/>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2D1608FA-A08F-3109-74AB-A29C1AADCAD0}"/>
                  </a:ext>
                </a:extLst>
              </p:cNvPr>
              <p:cNvSpPr txBox="1"/>
              <p:nvPr/>
            </p:nvSpPr>
            <p:spPr>
              <a:xfrm>
                <a:off x="3304933" y="1730668"/>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FF00"/>
                          </a:solidFill>
                          <a:latin typeface="Cambria Math" panose="02040503050406030204" pitchFamily="18" charset="0"/>
                        </a:rPr>
                        <m:t>    </m:t>
                      </m:r>
                      <m:r>
                        <a:rPr lang="en-GB" b="1" i="1" baseline="-25000" dirty="0" smtClean="0">
                          <a:solidFill>
                            <a:srgbClr val="FFFF00"/>
                          </a:solidFill>
                          <a:latin typeface="Cambria Math" panose="02040503050406030204" pitchFamily="18" charset="0"/>
                        </a:rPr>
                        <m:t>𝟏𝟏𝟐𝟑</m:t>
                      </m:r>
                      <m:r>
                        <a:rPr lang="en-GB" b="1" i="1" dirty="0" smtClean="0">
                          <a:solidFill>
                            <a:srgbClr val="FFFF00"/>
                          </a:solidFill>
                          <a:latin typeface="Cambria Math" panose="02040503050406030204" pitchFamily="18" charset="0"/>
                        </a:rPr>
                        <m:t>𝑵𝒂</m:t>
                      </m:r>
                    </m:oMath>
                  </m:oMathPara>
                </a14:m>
                <a:endParaRPr lang="en-IL" b="1" baseline="-25000" dirty="0">
                  <a:solidFill>
                    <a:srgbClr val="FFFF00"/>
                  </a:solidFill>
                </a:endParaRPr>
              </a:p>
            </p:txBody>
          </p:sp>
        </mc:Choice>
        <mc:Fallback xmlns="">
          <p:sp>
            <p:nvSpPr>
              <p:cNvPr id="13" name="תיבת טקסט 12">
                <a:extLst>
                  <a:ext uri="{FF2B5EF4-FFF2-40B4-BE49-F238E27FC236}">
                    <a16:creationId xmlns:a16="http://schemas.microsoft.com/office/drawing/2014/main" id="{2D1608FA-A08F-3109-74AB-A29C1AADCAD0}"/>
                  </a:ext>
                </a:extLst>
              </p:cNvPr>
              <p:cNvSpPr txBox="1">
                <a:spLocks noRot="1" noChangeAspect="1" noMove="1" noResize="1" noEditPoints="1" noAdjustHandles="1" noChangeArrowheads="1" noChangeShapeType="1" noTextEdit="1"/>
              </p:cNvSpPr>
              <p:nvPr/>
            </p:nvSpPr>
            <p:spPr>
              <a:xfrm>
                <a:off x="3304933" y="1730668"/>
                <a:ext cx="1074562" cy="369332"/>
              </a:xfrm>
              <a:prstGeom prst="rect">
                <a:avLst/>
              </a:prstGeom>
              <a:blipFill>
                <a:blip r:embed="rId6"/>
                <a:stretch>
                  <a:fillRect b="-1667"/>
                </a:stretch>
              </a:blipFill>
            </p:spPr>
            <p:txBody>
              <a:bodyPr/>
              <a:lstStyle/>
              <a:p>
                <a:r>
                  <a:rPr lang="en-IL">
                    <a:noFill/>
                  </a:rPr>
                  <a:t> </a:t>
                </a:r>
              </a:p>
            </p:txBody>
          </p:sp>
        </mc:Fallback>
      </mc:AlternateContent>
    </p:spTree>
    <p:extLst>
      <p:ext uri="{BB962C8B-B14F-4D97-AF65-F5344CB8AC3E}">
        <p14:creationId xmlns:p14="http://schemas.microsoft.com/office/powerpoint/2010/main" val="115319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AF141989-2B2C-6772-326A-6A041CC45A40}"/>
              </a:ext>
            </a:extLst>
          </p:cNvPr>
          <p:cNvPicPr>
            <a:picLocks noChangeAspect="1"/>
          </p:cNvPicPr>
          <p:nvPr/>
        </p:nvPicPr>
        <p:blipFill>
          <a:blip r:embed="rId2"/>
          <a:stretch>
            <a:fillRect/>
          </a:stretch>
        </p:blipFill>
        <p:spPr>
          <a:xfrm>
            <a:off x="-19554" y="140149"/>
            <a:ext cx="12619541" cy="6587910"/>
          </a:xfrm>
          <a:prstGeom prst="rect">
            <a:avLst/>
          </a:prstGeom>
        </p:spPr>
      </p:pic>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CC9ABE4F-B8F1-8832-201B-C161A732E257}"/>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9" name="תיבת טקסט 8">
                <a:extLst>
                  <a:ext uri="{FF2B5EF4-FFF2-40B4-BE49-F238E27FC236}">
                    <a16:creationId xmlns:a16="http://schemas.microsoft.com/office/drawing/2014/main" id="{CC9ABE4F-B8F1-8832-201B-C161A732E257}"/>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21F69142-6276-AE7B-4AC5-EEEA357C5413}"/>
                  </a:ext>
                </a:extLst>
              </p:cNvPr>
              <p:cNvSpPr txBox="1"/>
              <p:nvPr/>
            </p:nvSpPr>
            <p:spPr>
              <a:xfrm>
                <a:off x="2494201" y="2378769"/>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r>
                        <a:rPr lang="en-GB" b="1" i="1" baseline="-25000" dirty="0" smtClean="0">
                          <a:solidFill>
                            <a:schemeClr val="accent6">
                              <a:lumMod val="75000"/>
                            </a:schemeClr>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11" name="תיבת טקסט 10">
                <a:extLst>
                  <a:ext uri="{FF2B5EF4-FFF2-40B4-BE49-F238E27FC236}">
                    <a16:creationId xmlns:a16="http://schemas.microsoft.com/office/drawing/2014/main" id="{21F69142-6276-AE7B-4AC5-EEEA357C5413}"/>
                  </a:ext>
                </a:extLst>
              </p:cNvPr>
              <p:cNvSpPr txBox="1">
                <a:spLocks noRot="1" noChangeAspect="1" noMove="1" noResize="1" noEditPoints="1" noAdjustHandles="1" noChangeArrowheads="1" noChangeShapeType="1" noTextEdit="1"/>
              </p:cNvSpPr>
              <p:nvPr/>
            </p:nvSpPr>
            <p:spPr>
              <a:xfrm>
                <a:off x="2494201" y="2378769"/>
                <a:ext cx="841951" cy="369332"/>
              </a:xfrm>
              <a:prstGeom prst="rect">
                <a:avLst/>
              </a:prstGeom>
              <a:blipFill>
                <a:blip r:embed="rId4"/>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2523D726-A641-BD59-1295-5E37D75652A2}"/>
                  </a:ext>
                </a:extLst>
              </p:cNvPr>
              <p:cNvSpPr txBox="1"/>
              <p:nvPr/>
            </p:nvSpPr>
            <p:spPr>
              <a:xfrm>
                <a:off x="6299994" y="2665923"/>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r>
                        <a:rPr lang="en-GB" b="1" i="1" baseline="-25000" dirty="0" smtClean="0">
                          <a:solidFill>
                            <a:srgbClr val="FF0000"/>
                          </a:solidFill>
                          <a:latin typeface="Cambria Math" panose="02040503050406030204" pitchFamily="18" charset="0"/>
                        </a:rPr>
                        <m:t>𝟖</m:t>
                      </m:r>
                    </m:oMath>
                  </m:oMathPara>
                </a14:m>
                <a:endParaRPr lang="en-IL" b="1" baseline="-25000" dirty="0">
                  <a:solidFill>
                    <a:schemeClr val="accent6">
                      <a:lumMod val="75000"/>
                    </a:schemeClr>
                  </a:solidFill>
                </a:endParaRPr>
              </a:p>
            </p:txBody>
          </p:sp>
        </mc:Choice>
        <mc:Fallback xmlns="">
          <p:sp>
            <p:nvSpPr>
              <p:cNvPr id="12" name="תיבת טקסט 11">
                <a:extLst>
                  <a:ext uri="{FF2B5EF4-FFF2-40B4-BE49-F238E27FC236}">
                    <a16:creationId xmlns:a16="http://schemas.microsoft.com/office/drawing/2014/main" id="{2523D726-A641-BD59-1295-5E37D75652A2}"/>
                  </a:ext>
                </a:extLst>
              </p:cNvPr>
              <p:cNvSpPr txBox="1">
                <a:spLocks noRot="1" noChangeAspect="1" noMove="1" noResize="1" noEditPoints="1" noAdjustHandles="1" noChangeArrowheads="1" noChangeShapeType="1" noTextEdit="1"/>
              </p:cNvSpPr>
              <p:nvPr/>
            </p:nvSpPr>
            <p:spPr>
              <a:xfrm>
                <a:off x="6299994" y="2665923"/>
                <a:ext cx="918953" cy="369332"/>
              </a:xfrm>
              <a:prstGeom prst="rect">
                <a:avLst/>
              </a:prstGeom>
              <a:blipFill>
                <a:blip r:embed="rId5"/>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93C9833B-09E6-DFED-2DD7-494C60576493}"/>
                  </a:ext>
                </a:extLst>
              </p:cNvPr>
              <p:cNvSpPr txBox="1"/>
              <p:nvPr/>
            </p:nvSpPr>
            <p:spPr>
              <a:xfrm>
                <a:off x="3304933" y="1730668"/>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FF00"/>
                          </a:solidFill>
                          <a:latin typeface="Cambria Math" panose="02040503050406030204" pitchFamily="18" charset="0"/>
                        </a:rPr>
                        <m:t>    </m:t>
                      </m:r>
                      <m:r>
                        <a:rPr lang="en-GB" b="1" i="1" baseline="-25000" dirty="0" smtClean="0">
                          <a:solidFill>
                            <a:srgbClr val="FFFF00"/>
                          </a:solidFill>
                          <a:latin typeface="Cambria Math" panose="02040503050406030204" pitchFamily="18" charset="0"/>
                        </a:rPr>
                        <m:t>𝟏𝟏𝟐𝟑</m:t>
                      </m:r>
                      <m:r>
                        <a:rPr lang="en-GB" b="1" i="1" dirty="0" smtClean="0">
                          <a:solidFill>
                            <a:srgbClr val="FFFF00"/>
                          </a:solidFill>
                          <a:latin typeface="Cambria Math" panose="02040503050406030204" pitchFamily="18" charset="0"/>
                        </a:rPr>
                        <m:t>𝑵𝒂</m:t>
                      </m:r>
                    </m:oMath>
                  </m:oMathPara>
                </a14:m>
                <a:endParaRPr lang="en-IL" b="1" baseline="-25000" dirty="0">
                  <a:solidFill>
                    <a:srgbClr val="FFFF00"/>
                  </a:solidFill>
                </a:endParaRPr>
              </a:p>
            </p:txBody>
          </p:sp>
        </mc:Choice>
        <mc:Fallback xmlns="">
          <p:sp>
            <p:nvSpPr>
              <p:cNvPr id="13" name="תיבת טקסט 12">
                <a:extLst>
                  <a:ext uri="{FF2B5EF4-FFF2-40B4-BE49-F238E27FC236}">
                    <a16:creationId xmlns:a16="http://schemas.microsoft.com/office/drawing/2014/main" id="{93C9833B-09E6-DFED-2DD7-494C60576493}"/>
                  </a:ext>
                </a:extLst>
              </p:cNvPr>
              <p:cNvSpPr txBox="1">
                <a:spLocks noRot="1" noChangeAspect="1" noMove="1" noResize="1" noEditPoints="1" noAdjustHandles="1" noChangeArrowheads="1" noChangeShapeType="1" noTextEdit="1"/>
              </p:cNvSpPr>
              <p:nvPr/>
            </p:nvSpPr>
            <p:spPr>
              <a:xfrm>
                <a:off x="3304933" y="1730668"/>
                <a:ext cx="1074562" cy="369332"/>
              </a:xfrm>
              <a:prstGeom prst="rect">
                <a:avLst/>
              </a:prstGeom>
              <a:blipFill>
                <a:blip r:embed="rId6"/>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A0747F18-42D2-90CE-2CA2-70D72B318580}"/>
                  </a:ext>
                </a:extLst>
              </p:cNvPr>
              <p:cNvSpPr txBox="1"/>
              <p:nvPr/>
            </p:nvSpPr>
            <p:spPr>
              <a:xfrm>
                <a:off x="1419639" y="1870053"/>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FFC000"/>
                          </a:solidFill>
                          <a:latin typeface="Cambria Math" panose="02040503050406030204" pitchFamily="18" charset="0"/>
                        </a:rPr>
                        <m:t>𝟏𝟒𝟐𝟖</m:t>
                      </m:r>
                      <m:r>
                        <a:rPr lang="en-GB" b="1" i="1" dirty="0" smtClean="0">
                          <a:solidFill>
                            <a:srgbClr val="FFC000"/>
                          </a:solidFill>
                          <a:latin typeface="Cambria Math" panose="02040503050406030204" pitchFamily="18" charset="0"/>
                        </a:rPr>
                        <m:t>𝑺𝒊</m:t>
                      </m:r>
                    </m:oMath>
                  </m:oMathPara>
                </a14:m>
                <a:endParaRPr lang="en-IL" b="1" baseline="-25000" dirty="0">
                  <a:solidFill>
                    <a:srgbClr val="FFC000"/>
                  </a:solidFill>
                </a:endParaRPr>
              </a:p>
            </p:txBody>
          </p:sp>
        </mc:Choice>
        <mc:Fallback xmlns="">
          <p:sp>
            <p:nvSpPr>
              <p:cNvPr id="14" name="תיבת טקסט 13">
                <a:extLst>
                  <a:ext uri="{FF2B5EF4-FFF2-40B4-BE49-F238E27FC236}">
                    <a16:creationId xmlns:a16="http://schemas.microsoft.com/office/drawing/2014/main" id="{A0747F18-42D2-90CE-2CA2-70D72B318580}"/>
                  </a:ext>
                </a:extLst>
              </p:cNvPr>
              <p:cNvSpPr txBox="1">
                <a:spLocks noRot="1" noChangeAspect="1" noMove="1" noResize="1" noEditPoints="1" noAdjustHandles="1" noChangeArrowheads="1" noChangeShapeType="1" noTextEdit="1"/>
              </p:cNvSpPr>
              <p:nvPr/>
            </p:nvSpPr>
            <p:spPr>
              <a:xfrm>
                <a:off x="1419639" y="1870053"/>
                <a:ext cx="1074562" cy="369332"/>
              </a:xfrm>
              <a:prstGeom prst="rect">
                <a:avLst/>
              </a:prstGeom>
              <a:blipFill>
                <a:blip r:embed="rId7"/>
                <a:stretch>
                  <a:fillRect b="-1667"/>
                </a:stretch>
              </a:blipFill>
            </p:spPr>
            <p:txBody>
              <a:bodyPr/>
              <a:lstStyle/>
              <a:p>
                <a:r>
                  <a:rPr lang="en-IL">
                    <a:noFill/>
                  </a:rPr>
                  <a:t> </a:t>
                </a:r>
              </a:p>
            </p:txBody>
          </p:sp>
        </mc:Fallback>
      </mc:AlternateContent>
    </p:spTree>
    <p:extLst>
      <p:ext uri="{BB962C8B-B14F-4D97-AF65-F5344CB8AC3E}">
        <p14:creationId xmlns:p14="http://schemas.microsoft.com/office/powerpoint/2010/main" val="3365577868"/>
      </p:ext>
    </p:extLst>
  </p:cSld>
  <p:clrMapOvr>
    <a:masterClrMapping/>
  </p:clrMapOvr>
</p:sld>
</file>

<file path=ppt/theme/theme1.xml><?xml version="1.0" encoding="utf-8"?>
<a:theme xmlns:a="http://schemas.openxmlformats.org/drawingml/2006/main" name="Office Theme">
  <a:themeElements>
    <a:clrScheme name="ערכת נושא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169795</TotalTime>
  <Words>2299</Words>
  <Application>Microsoft Office PowerPoint</Application>
  <PresentationFormat>מותאם אישית</PresentationFormat>
  <Paragraphs>267</Paragraphs>
  <Slides>79</Slides>
  <Notes>1</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79</vt:i4>
      </vt:variant>
    </vt:vector>
  </HeadingPairs>
  <TitlesOfParts>
    <vt:vector size="86" baseType="lpstr">
      <vt:lpstr>-apple-system</vt:lpstr>
      <vt:lpstr>Arial</vt:lpstr>
      <vt:lpstr>Calibri</vt:lpstr>
      <vt:lpstr>Calibri Light</vt:lpstr>
      <vt:lpstr>Cambria Math</vt:lpstr>
      <vt:lpstr>Montserrat</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Aviv Ben Porat</dc:creator>
  <cp:lastModifiedBy>Aviv Ben Porat</cp:lastModifiedBy>
  <cp:revision>297</cp:revision>
  <dcterms:created xsi:type="dcterms:W3CDTF">2022-10-02T14:08:54Z</dcterms:created>
  <dcterms:modified xsi:type="dcterms:W3CDTF">2023-02-28T15:05:58Z</dcterms:modified>
</cp:coreProperties>
</file>